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3" r:id="rId6"/>
    <p:sldId id="259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Royal Ontario Museum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54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3820"/>
            <a:ext cx="7164288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269979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err="1">
                <a:solidFill>
                  <a:schemeClr val="tx2">
                    <a:lumMod val="10000"/>
                  </a:schemeClr>
                </a:solidFill>
              </a:rPr>
              <a:t>Гострокутна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10000"/>
                  </a:schemeClr>
                </a:solidFill>
              </a:rPr>
              <a:t>асиметрична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 «</a:t>
            </a:r>
            <a:r>
              <a:rPr lang="ru-RU" sz="3200" dirty="0" err="1">
                <a:solidFill>
                  <a:schemeClr val="tx2">
                    <a:lumMod val="10000"/>
                  </a:schemeClr>
                </a:solidFill>
              </a:rPr>
              <a:t>прибудова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» стала </a:t>
            </a:r>
            <a:r>
              <a:rPr lang="ru-RU" sz="3200" dirty="0" err="1">
                <a:solidFill>
                  <a:schemeClr val="tx2">
                    <a:lumMod val="10000"/>
                  </a:schemeClr>
                </a:solidFill>
              </a:rPr>
              <a:t>візитною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10000"/>
                  </a:schemeClr>
                </a:solidFill>
              </a:rPr>
              <a:t>карткою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ru-RU" sz="3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ROM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tx2">
                    <a:lumMod val="10000"/>
                  </a:schemeClr>
                </a:solidFill>
              </a:rPr>
              <a:t>що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ru-RU" sz="3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 err="1" smtClean="0">
                <a:solidFill>
                  <a:schemeClr val="tx2">
                    <a:lumMod val="10000"/>
                  </a:schemeClr>
                </a:solidFill>
              </a:rPr>
              <a:t>виділяє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музей </a:t>
            </a:r>
            <a:r>
              <a:rPr lang="ru-RU" sz="3200" dirty="0" err="1" smtClean="0">
                <a:solidFill>
                  <a:schemeClr val="tx2">
                    <a:lumMod val="10000"/>
                  </a:schemeClr>
                </a:solidFill>
              </a:rPr>
              <a:t>із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ru-RU" sz="3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 err="1" smtClean="0">
                <a:solidFill>
                  <a:schemeClr val="tx2">
                    <a:lumMod val="10000"/>
                  </a:schemeClr>
                </a:solidFill>
              </a:rPr>
              <a:t>сусідніх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3200" dirty="0" err="1" smtClean="0">
                <a:solidFill>
                  <a:schemeClr val="tx2">
                    <a:lumMod val="10000"/>
                  </a:schemeClr>
                </a:solidFill>
              </a:rPr>
              <a:t>будівель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 Торонто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000" i="1" dirty="0" smtClean="0">
                <a:solidFill>
                  <a:schemeClr val="accent1">
                    <a:lumMod val="75000"/>
                  </a:schemeClr>
                </a:solidFill>
              </a:rPr>
              <a:t>Дякую за увагу</a:t>
            </a:r>
            <a:endParaRPr lang="ru-RU" sz="80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1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166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The Royal Ontario Museum -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музей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мистецтва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світової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культури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природної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історії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в Торонто, Канада</a:t>
            </a:r>
          </a:p>
        </p:txBody>
      </p:sp>
    </p:spTree>
    <p:extLst>
      <p:ext uri="{BB962C8B-B14F-4D97-AF65-F5344CB8AC3E}">
        <p14:creationId xmlns:p14="http://schemas.microsoft.com/office/powerpoint/2010/main" val="410535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675" y="33265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err="1" smtClean="0"/>
              <a:t>Найбільший</a:t>
            </a:r>
            <a:r>
              <a:rPr lang="ru-RU" sz="3200" dirty="0" smtClean="0"/>
              <a:t> </a:t>
            </a:r>
            <a:r>
              <a:rPr lang="ru-RU" sz="3200" dirty="0" err="1"/>
              <a:t>канадський</a:t>
            </a:r>
            <a:r>
              <a:rPr lang="ru-RU" sz="3200" dirty="0"/>
              <a:t> </a:t>
            </a:r>
            <a:r>
              <a:rPr lang="ru-RU" sz="3200" dirty="0" err="1"/>
              <a:t>культурний</a:t>
            </a:r>
            <a:r>
              <a:rPr lang="ru-RU" sz="3200" dirty="0"/>
              <a:t> і природно-</a:t>
            </a:r>
            <a:r>
              <a:rPr lang="ru-RU" sz="3200" dirty="0" err="1"/>
              <a:t>історичний</a:t>
            </a:r>
            <a:r>
              <a:rPr lang="ru-RU" sz="3200" dirty="0"/>
              <a:t> музей</a:t>
            </a:r>
            <a:r>
              <a:rPr lang="ru-RU" sz="3200" dirty="0" smtClean="0"/>
              <a:t>,</a:t>
            </a:r>
            <a:r>
              <a:rPr lang="en-US" sz="3200" dirty="0" smtClean="0"/>
              <a:t> </a:t>
            </a:r>
            <a:r>
              <a:rPr lang="uk-UA" sz="3200" dirty="0" smtClean="0"/>
              <a:t>а</a:t>
            </a:r>
            <a:r>
              <a:rPr lang="ru-RU" sz="3200" dirty="0" smtClean="0"/>
              <a:t> </a:t>
            </a:r>
            <a:r>
              <a:rPr lang="ru-RU" sz="3200" dirty="0" err="1"/>
              <a:t>також</a:t>
            </a:r>
            <a:r>
              <a:rPr lang="ru-RU" sz="3200" dirty="0"/>
              <a:t> 5-й за величиною музей </a:t>
            </a:r>
            <a:r>
              <a:rPr lang="ru-RU" sz="3200" dirty="0" err="1"/>
              <a:t>Північної</a:t>
            </a:r>
            <a:r>
              <a:rPr lang="ru-RU" sz="3200" dirty="0"/>
              <a:t> </a:t>
            </a:r>
            <a:r>
              <a:rPr lang="ru-RU" sz="3200" dirty="0" smtClean="0"/>
              <a:t>Америки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543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857"/>
            <a:ext cx="84456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>
                <a:solidFill>
                  <a:schemeClr val="tx1"/>
                </a:solidFill>
              </a:rPr>
              <a:t>Офіційно</a:t>
            </a:r>
            <a:r>
              <a:rPr lang="ru-RU" sz="3200" dirty="0">
                <a:solidFill>
                  <a:schemeClr val="tx1"/>
                </a:solidFill>
              </a:rPr>
              <a:t> музей </a:t>
            </a:r>
            <a:r>
              <a:rPr lang="ru-RU" sz="3200" dirty="0" err="1">
                <a:solidFill>
                  <a:schemeClr val="tx1"/>
                </a:solidFill>
              </a:rPr>
              <a:t>був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заснований</a:t>
            </a:r>
            <a:r>
              <a:rPr lang="ru-RU" sz="3200" dirty="0">
                <a:solidFill>
                  <a:schemeClr val="tx1"/>
                </a:solidFill>
              </a:rPr>
              <a:t> в </a:t>
            </a:r>
            <a:r>
              <a:rPr lang="ru-RU" sz="3200" dirty="0" err="1">
                <a:solidFill>
                  <a:schemeClr val="tx1"/>
                </a:solidFill>
              </a:rPr>
              <a:t>квітні</a:t>
            </a:r>
            <a:r>
              <a:rPr lang="ru-RU" sz="3200" dirty="0">
                <a:solidFill>
                  <a:schemeClr val="tx1"/>
                </a:solidFill>
              </a:rPr>
              <a:t> 1912 року і </a:t>
            </a:r>
            <a:r>
              <a:rPr lang="ru-RU" sz="3200" dirty="0" err="1">
                <a:solidFill>
                  <a:schemeClr val="tx1"/>
                </a:solidFill>
              </a:rPr>
              <a:t>вже</a:t>
            </a:r>
            <a:r>
              <a:rPr lang="ru-RU" sz="3200" dirty="0">
                <a:solidFill>
                  <a:schemeClr val="tx1"/>
                </a:solidFill>
              </a:rPr>
              <a:t> через </a:t>
            </a:r>
            <a:r>
              <a:rPr lang="ru-RU" sz="3200" dirty="0" err="1">
                <a:solidFill>
                  <a:schemeClr val="tx1"/>
                </a:solidFill>
              </a:rPr>
              <a:t>майже</a:t>
            </a:r>
            <a:r>
              <a:rPr lang="ru-RU" sz="3200" dirty="0">
                <a:solidFill>
                  <a:schemeClr val="tx1"/>
                </a:solidFill>
              </a:rPr>
              <a:t> два роки </a:t>
            </a:r>
            <a:r>
              <a:rPr lang="ru-RU" sz="3200" dirty="0" err="1">
                <a:solidFill>
                  <a:schemeClr val="tx1"/>
                </a:solidFill>
              </a:rPr>
              <a:t>урочисто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відкрив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свої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двері</a:t>
            </a:r>
            <a:r>
              <a:rPr lang="ru-RU" sz="3200" dirty="0">
                <a:solidFill>
                  <a:schemeClr val="tx1"/>
                </a:solidFill>
              </a:rPr>
              <a:t> для </a:t>
            </a:r>
            <a:r>
              <a:rPr lang="ru-RU" sz="3200" dirty="0" err="1" smtClean="0">
                <a:solidFill>
                  <a:schemeClr val="tx1"/>
                </a:solidFill>
              </a:rPr>
              <a:t>громадськості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0000">
              <a:srgbClr val="666675"/>
            </a:gs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548680"/>
            <a:ext cx="5112568" cy="266429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dirty="0"/>
              <a:t>Аж до 1968 року ROM </a:t>
            </a:r>
            <a:r>
              <a:rPr lang="ru-RU" sz="3600" dirty="0" err="1"/>
              <a:t>був</a:t>
            </a:r>
            <a:r>
              <a:rPr lang="ru-RU" sz="3600" dirty="0"/>
              <a:t> </a:t>
            </a:r>
            <a:r>
              <a:rPr lang="ru-RU" sz="3600" dirty="0" err="1"/>
              <a:t>під</a:t>
            </a:r>
            <a:r>
              <a:rPr lang="ru-RU" sz="3600" dirty="0"/>
              <a:t> </a:t>
            </a:r>
            <a:r>
              <a:rPr lang="ru-RU" sz="3600" dirty="0" err="1"/>
              <a:t>заступництвом</a:t>
            </a:r>
            <a:r>
              <a:rPr lang="ru-RU" sz="3600" dirty="0"/>
              <a:t> </a:t>
            </a:r>
            <a:r>
              <a:rPr lang="ru-RU" sz="3600" dirty="0" err="1"/>
              <a:t>Торонтського</a:t>
            </a:r>
            <a:r>
              <a:rPr lang="ru-RU" sz="3600" dirty="0"/>
              <a:t> </a:t>
            </a:r>
            <a:r>
              <a:rPr lang="ru-RU" sz="3600" dirty="0" err="1"/>
              <a:t>університету</a:t>
            </a:r>
            <a:r>
              <a:rPr lang="ru-RU" sz="3600" dirty="0"/>
              <a:t>, а в </a:t>
            </a:r>
            <a:r>
              <a:rPr lang="ru-RU" sz="3600" dirty="0" err="1"/>
              <a:t>подальшому</a:t>
            </a:r>
            <a:r>
              <a:rPr lang="ru-RU" sz="3600" dirty="0"/>
              <a:t> став </a:t>
            </a:r>
            <a:r>
              <a:rPr lang="ru-RU" sz="3600" dirty="0" err="1"/>
              <a:t>самостійним</a:t>
            </a:r>
            <a:r>
              <a:rPr lang="ru-RU" sz="3600" dirty="0"/>
              <a:t> закладом.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74715"/>
            <a:ext cx="4253615" cy="262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552056" cy="572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5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5"/>
            <a:ext cx="4824536" cy="2880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Колекція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музею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включає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понад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6 млн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предметів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понад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40 галерей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8" y="3429000"/>
            <a:ext cx="4824537" cy="3015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167" y="0"/>
            <a:ext cx="37917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15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33123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Основою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колекції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Королівського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музею стало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значне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зібрання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його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попередника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- Музею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природної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історії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образотворчого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мистецтва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Педагогічного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коледжу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Торонто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5896" y="1052736"/>
            <a:ext cx="5292080" cy="5338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1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23" y="1922537"/>
            <a:ext cx="7620000" cy="476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784" y="33265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Галереї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знайомлять</a:t>
            </a:r>
            <a:r>
              <a:rPr lang="ru-RU" dirty="0"/>
              <a:t> гостей музею з предметами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Східної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, Африки і </a:t>
            </a:r>
            <a:r>
              <a:rPr lang="ru-RU" dirty="0" err="1"/>
              <a:t>Близького</a:t>
            </a:r>
            <a:r>
              <a:rPr lang="ru-RU" dirty="0"/>
              <a:t> сходу, а </a:t>
            </a:r>
            <a:r>
              <a:rPr lang="ru-RU" dirty="0" err="1"/>
              <a:t>також</a:t>
            </a:r>
            <a:r>
              <a:rPr lang="ru-RU" dirty="0"/>
              <a:t> з </a:t>
            </a:r>
            <a:r>
              <a:rPr lang="ru-RU" dirty="0" err="1"/>
              <a:t>історією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Канади</a:t>
            </a:r>
            <a:r>
              <a:rPr lang="ru-RU" dirty="0"/>
              <a:t> і </a:t>
            </a:r>
            <a:r>
              <a:rPr lang="ru-RU" dirty="0" err="1"/>
              <a:t>Європи</a:t>
            </a:r>
            <a:r>
              <a:rPr lang="ru-RU" dirty="0"/>
              <a:t>, </a:t>
            </a:r>
            <a:r>
              <a:rPr lang="ru-RU" dirty="0" err="1"/>
              <a:t>починаючи</a:t>
            </a:r>
            <a:r>
              <a:rPr lang="ru-RU" dirty="0"/>
              <a:t> з </a:t>
            </a:r>
            <a:r>
              <a:rPr lang="ru-RU" dirty="0" err="1"/>
              <a:t>доісторичного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і до наших </a:t>
            </a:r>
            <a:r>
              <a:rPr lang="ru-RU" dirty="0" err="1"/>
              <a:t>днів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9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0648"/>
            <a:ext cx="82296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200" dirty="0" err="1">
                <a:solidFill>
                  <a:schemeClr val="tx2">
                    <a:lumMod val="10000"/>
                  </a:schemeClr>
                </a:solidFill>
              </a:rPr>
              <a:t>Сучасна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10000"/>
                  </a:schemeClr>
                </a:solidFill>
              </a:rPr>
              <a:t>будівля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 музею, а </a:t>
            </a:r>
            <a:r>
              <a:rPr lang="ru-RU" sz="3200" dirty="0" err="1">
                <a:solidFill>
                  <a:schemeClr val="tx2">
                    <a:lumMod val="10000"/>
                  </a:schemeClr>
                </a:solidFill>
              </a:rPr>
              <a:t>точніше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10000"/>
                  </a:schemeClr>
                </a:solidFill>
              </a:rPr>
              <a:t>доповнення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 до </a:t>
            </a:r>
            <a:r>
              <a:rPr lang="ru-RU" sz="3200" dirty="0" err="1">
                <a:solidFill>
                  <a:schemeClr val="tx2">
                    <a:lumMod val="10000"/>
                  </a:schemeClr>
                </a:solidFill>
              </a:rPr>
              <a:t>нього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10000"/>
                  </a:schemeClr>
                </a:solidFill>
              </a:rPr>
              <a:t>було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2">
                    <a:lumMod val="10000"/>
                  </a:schemeClr>
                </a:solidFill>
              </a:rPr>
              <a:t>побудоване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в 2007 </a:t>
            </a:r>
            <a:r>
              <a:rPr lang="ru-RU" sz="3200" dirty="0" err="1">
                <a:solidFill>
                  <a:schemeClr val="tx2">
                    <a:lumMod val="10000"/>
                  </a:schemeClr>
                </a:solidFill>
              </a:rPr>
              <a:t>році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 за проектом </a:t>
            </a:r>
            <a:r>
              <a:rPr lang="ru-RU" sz="3200" dirty="0" err="1">
                <a:solidFill>
                  <a:schemeClr val="tx2">
                    <a:lumMod val="10000"/>
                  </a:schemeClr>
                </a:solidFill>
              </a:rPr>
              <a:t>архітектора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10000"/>
                  </a:schemeClr>
                </a:solidFill>
              </a:rPr>
              <a:t>Даніеля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2">
                    <a:lumMod val="10000"/>
                  </a:schemeClr>
                </a:solidFill>
              </a:rPr>
              <a:t>Лібескінда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38</TotalTime>
  <Words>178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Паркет</vt:lpstr>
      <vt:lpstr>Royal Ontario Museum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7</cp:revision>
  <dcterms:created xsi:type="dcterms:W3CDTF">2018-11-29T17:27:15Z</dcterms:created>
  <dcterms:modified xsi:type="dcterms:W3CDTF">2019-11-01T13:58:04Z</dcterms:modified>
</cp:coreProperties>
</file>