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2394" y="-6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03.02.2019</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03.02.2019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03.02.2019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03.02.2019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03.02.2019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03.02.2019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03.02.2019</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2276872"/>
            <a:ext cx="4631432" cy="1600327"/>
          </a:xfrm>
        </p:spPr>
        <p:txBody>
          <a:bodyPr>
            <a:normAutofit/>
          </a:bodyPr>
          <a:lstStyle/>
          <a:p>
            <a:r>
              <a:rPr lang="en-US" sz="4800" i="1" dirty="0" smtClean="0"/>
              <a:t>St</a:t>
            </a:r>
            <a:r>
              <a:rPr lang="en-US" sz="4800" i="1" dirty="0"/>
              <a:t>. </a:t>
            </a:r>
            <a:r>
              <a:rPr lang="en-US" sz="4800" i="1" dirty="0" smtClean="0"/>
              <a:t>Valentine’s </a:t>
            </a:r>
            <a:r>
              <a:rPr lang="en-US" sz="4800" i="1" dirty="0"/>
              <a:t>Day</a:t>
            </a:r>
            <a:endParaRPr lang="ru-RU" sz="4800" i="1" dirty="0"/>
          </a:p>
        </p:txBody>
      </p:sp>
    </p:spTree>
    <p:extLst>
      <p:ext uri="{BB962C8B-B14F-4D97-AF65-F5344CB8AC3E}">
        <p14:creationId xmlns:p14="http://schemas.microsoft.com/office/powerpoint/2010/main" val="278927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548680"/>
            <a:ext cx="6760840" cy="3474720"/>
          </a:xfrm>
        </p:spPr>
        <p:txBody>
          <a:bodyPr>
            <a:normAutofit/>
          </a:bodyPr>
          <a:lstStyle/>
          <a:p>
            <a:pPr marL="0" indent="0">
              <a:buNone/>
            </a:pPr>
            <a:r>
              <a:rPr lang="en-US" sz="2800" b="1" i="1" dirty="0">
                <a:solidFill>
                  <a:schemeClr val="bg1"/>
                </a:solidFill>
              </a:rPr>
              <a:t>Valentine’s Day, also called St. Valentine’s Day, holiday (February 14) when lovers express their affection with greetings and gifts.</a:t>
            </a:r>
            <a:endParaRPr lang="ru-RU" sz="2800" b="1" i="1" dirty="0">
              <a:solidFill>
                <a:schemeClr val="bg1"/>
              </a:solidFill>
            </a:endParaRPr>
          </a:p>
        </p:txBody>
      </p:sp>
      <p:pic>
        <p:nvPicPr>
          <p:cNvPr id="1035" name="Picture 11"/>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347864" y="2060848"/>
            <a:ext cx="5413513" cy="421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54028" flipH="1">
            <a:off x="334167" y="2404782"/>
            <a:ext cx="2514122" cy="428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84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5880" y="260648"/>
            <a:ext cx="6932240" cy="3474720"/>
          </a:xfrm>
        </p:spPr>
        <p:txBody>
          <a:bodyPr>
            <a:normAutofit/>
          </a:bodyPr>
          <a:lstStyle/>
          <a:p>
            <a:pPr marL="0" indent="0" algn="ctr">
              <a:buNone/>
            </a:pPr>
            <a:r>
              <a:rPr lang="en-US" b="1" i="1" dirty="0">
                <a:solidFill>
                  <a:schemeClr val="accent2">
                    <a:lumMod val="50000"/>
                  </a:schemeClr>
                </a:solidFill>
              </a:rPr>
              <a:t>The holiday has origins in the Roman festival of </a:t>
            </a:r>
            <a:r>
              <a:rPr lang="en-US" b="1" i="1" dirty="0" err="1">
                <a:solidFill>
                  <a:schemeClr val="accent2">
                    <a:lumMod val="50000"/>
                  </a:schemeClr>
                </a:solidFill>
              </a:rPr>
              <a:t>Lupercalia</a:t>
            </a:r>
            <a:r>
              <a:rPr lang="en-US" b="1" i="1" dirty="0">
                <a:solidFill>
                  <a:schemeClr val="accent2">
                    <a:lumMod val="50000"/>
                  </a:schemeClr>
                </a:solidFill>
              </a:rPr>
              <a:t>, held in mid-February. At the end of the 5th century, Pope </a:t>
            </a:r>
            <a:r>
              <a:rPr lang="en-US" b="1" i="1" dirty="0" err="1">
                <a:solidFill>
                  <a:schemeClr val="accent2">
                    <a:lumMod val="50000"/>
                  </a:schemeClr>
                </a:solidFill>
              </a:rPr>
              <a:t>Gelasius</a:t>
            </a:r>
            <a:r>
              <a:rPr lang="en-US" b="1" i="1" dirty="0">
                <a:solidFill>
                  <a:schemeClr val="accent2">
                    <a:lumMod val="50000"/>
                  </a:schemeClr>
                </a:solidFill>
              </a:rPr>
              <a:t> I replaced </a:t>
            </a:r>
            <a:r>
              <a:rPr lang="en-US" b="1" i="1" dirty="0" err="1">
                <a:solidFill>
                  <a:schemeClr val="accent2">
                    <a:lumMod val="50000"/>
                  </a:schemeClr>
                </a:solidFill>
              </a:rPr>
              <a:t>Lupercalia</a:t>
            </a:r>
            <a:r>
              <a:rPr lang="en-US" b="1" i="1" dirty="0">
                <a:solidFill>
                  <a:schemeClr val="accent2">
                    <a:lumMod val="50000"/>
                  </a:schemeClr>
                </a:solidFill>
              </a:rPr>
              <a:t> with St. Valentine’s Day. It came to be celebrated as a day of romance from about the 14th century.</a:t>
            </a:r>
            <a:endParaRPr lang="ru-RU" b="1" i="1" dirty="0">
              <a:solidFill>
                <a:schemeClr val="accent2">
                  <a:lumMod val="50000"/>
                </a:schemeClr>
              </a:solidFill>
            </a:endParaRPr>
          </a:p>
        </p:txBody>
      </p:sp>
      <p:pic>
        <p:nvPicPr>
          <p:cNvPr id="2050"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99592" y="2276872"/>
            <a:ext cx="741682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093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2696"/>
            <a:ext cx="4114800" cy="4525963"/>
          </a:xfrm>
        </p:spPr>
        <p:txBody>
          <a:bodyPr>
            <a:normAutofit/>
          </a:bodyPr>
          <a:lstStyle/>
          <a:p>
            <a:pPr marL="0" indent="0" algn="ctr">
              <a:buNone/>
            </a:pPr>
            <a:r>
              <a:rPr lang="en-US" sz="2800" b="1" i="1" dirty="0">
                <a:solidFill>
                  <a:schemeClr val="bg1"/>
                </a:solidFill>
              </a:rPr>
              <a:t>Although there were several Christian martyrs named Valentine, the day may have taken its name from a priest who was martyred about 270 CE by the emperor Claudius II </a:t>
            </a:r>
            <a:r>
              <a:rPr lang="en-US" sz="2800" b="1" i="1" dirty="0" err="1">
                <a:solidFill>
                  <a:schemeClr val="bg1"/>
                </a:solidFill>
              </a:rPr>
              <a:t>Gothicus</a:t>
            </a:r>
            <a:r>
              <a:rPr lang="en-US" sz="2800" b="1" i="1" dirty="0">
                <a:solidFill>
                  <a:schemeClr val="bg1"/>
                </a:solidFill>
              </a:rPr>
              <a:t>. </a:t>
            </a:r>
            <a:endParaRPr lang="ru-RU" sz="2800" b="1" i="1" dirty="0">
              <a:solidFill>
                <a:schemeClr val="bg1"/>
              </a:solidFil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860032" y="702509"/>
            <a:ext cx="377781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a:off x="748269" y="3933056"/>
            <a:ext cx="3515683" cy="245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23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860032" y="980728"/>
            <a:ext cx="4032447" cy="5760640"/>
          </a:xfrm>
        </p:spPr>
        <p:txBody>
          <a:bodyPr>
            <a:normAutofit/>
          </a:bodyPr>
          <a:lstStyle/>
          <a:p>
            <a:pPr marL="0" indent="0" algn="ctr">
              <a:buNone/>
            </a:pPr>
            <a:r>
              <a:rPr lang="en-US" sz="3200" b="1" i="1" dirty="0">
                <a:solidFill>
                  <a:schemeClr val="bg1"/>
                </a:solidFill>
              </a:rPr>
              <a:t>According to legend, the priest signed a letter “from your Valentine” to his jailer’s daughter, whom he had befriended and, by some accounts, healed from blindness.</a:t>
            </a:r>
            <a:endParaRPr lang="ru-RU" sz="3200" b="1" i="1" dirty="0">
              <a:solidFill>
                <a:schemeClr val="bg1"/>
              </a:solidFill>
            </a:endParaRP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600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2656"/>
            <a:ext cx="7931224" cy="3917032"/>
          </a:xfrm>
        </p:spPr>
        <p:txBody>
          <a:bodyPr>
            <a:normAutofit/>
          </a:bodyPr>
          <a:lstStyle/>
          <a:p>
            <a:pPr marL="0" indent="0" algn="ctr">
              <a:buNone/>
            </a:pPr>
            <a:r>
              <a:rPr lang="en-US" sz="2800" b="1" i="1" dirty="0">
                <a:solidFill>
                  <a:schemeClr val="accent2">
                    <a:lumMod val="50000"/>
                  </a:schemeClr>
                </a:solidFill>
              </a:rPr>
              <a:t>Another common legend states that St. Valentine defied the emperor’s orders and secretly married couples to spare the husbands from war. It is for this reason that his feast day is associated with love.</a:t>
            </a:r>
            <a:endParaRPr lang="ru-RU" sz="2800" b="1" i="1" dirty="0">
              <a:solidFill>
                <a:schemeClr val="accent2">
                  <a:lumMod val="50000"/>
                </a:schemeClr>
              </a:solidFill>
            </a:endParaRPr>
          </a:p>
        </p:txBody>
      </p:sp>
      <p:pic>
        <p:nvPicPr>
          <p:cNvPr id="5122" name="Picture 2"/>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2276872"/>
            <a:ext cx="9144000" cy="458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56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1143000"/>
          </a:xfrm>
        </p:spPr>
        <p:txBody>
          <a:bodyPr>
            <a:normAutofit/>
          </a:bodyPr>
          <a:lstStyle/>
          <a:p>
            <a:r>
              <a:rPr lang="en-US" sz="4800" dirty="0" smtClean="0"/>
              <a:t>Valentines</a:t>
            </a:r>
            <a:endParaRPr lang="ru-RU" sz="4800" dirty="0"/>
          </a:p>
        </p:txBody>
      </p:sp>
      <p:sp>
        <p:nvSpPr>
          <p:cNvPr id="3" name="Объект 2"/>
          <p:cNvSpPr>
            <a:spLocks noGrp="1"/>
          </p:cNvSpPr>
          <p:nvPr>
            <p:ph idx="1"/>
          </p:nvPr>
        </p:nvSpPr>
        <p:spPr>
          <a:xfrm>
            <a:off x="3886690" y="476672"/>
            <a:ext cx="4824536" cy="4525963"/>
          </a:xfrm>
        </p:spPr>
        <p:txBody>
          <a:bodyPr>
            <a:normAutofit/>
          </a:bodyPr>
          <a:lstStyle/>
          <a:p>
            <a:pPr marL="0" indent="0">
              <a:buNone/>
            </a:pPr>
            <a:r>
              <a:rPr lang="en-US" sz="3200" b="1" i="1" dirty="0">
                <a:solidFill>
                  <a:schemeClr val="bg1"/>
                </a:solidFill>
              </a:rPr>
              <a:t>Formal messages, or valentines, appeared in the 1500s, and by the late 1700s commercially printed cards were being used. </a:t>
            </a:r>
            <a:endParaRPr lang="ru-RU" sz="3200" b="1" i="1"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28598"/>
            <a:ext cx="3384376" cy="478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998"/>
          <a:stretch/>
        </p:blipFill>
        <p:spPr bwMode="auto">
          <a:xfrm>
            <a:off x="4071882" y="3140968"/>
            <a:ext cx="4608512" cy="296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01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560293"/>
            <a:ext cx="4176464" cy="5832648"/>
          </a:xfrm>
        </p:spPr>
        <p:txBody>
          <a:bodyPr>
            <a:noAutofit/>
          </a:bodyPr>
          <a:lstStyle/>
          <a:p>
            <a:pPr marL="0" indent="0" algn="r">
              <a:buNone/>
            </a:pPr>
            <a:r>
              <a:rPr lang="en-US" sz="4800" b="1" i="1" dirty="0">
                <a:solidFill>
                  <a:schemeClr val="bg1"/>
                </a:solidFill>
              </a:rPr>
              <a:t>Valentines commonly depict Cupid, the Roman god of love, along with hearts, traditionally the seat of emotion. </a:t>
            </a:r>
            <a:endParaRPr lang="ru-RU" sz="4800" b="1" i="1" dirty="0">
              <a:solidFill>
                <a:schemeClr val="bg1"/>
              </a:solidFill>
            </a:endParaRPr>
          </a:p>
        </p:txBody>
      </p:sp>
      <p:pic>
        <p:nvPicPr>
          <p:cNvPr id="7171" name="Picture 3"/>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4451554" y="908720"/>
            <a:ext cx="4392488" cy="567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83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6372200" y="116632"/>
            <a:ext cx="2520280" cy="4525963"/>
          </a:xfrm>
        </p:spPr>
        <p:txBody>
          <a:bodyPr>
            <a:noAutofit/>
          </a:bodyPr>
          <a:lstStyle/>
          <a:p>
            <a:pPr marL="0" indent="0">
              <a:buNone/>
            </a:pPr>
            <a:r>
              <a:rPr lang="en-US" sz="3600" b="1" i="1" dirty="0">
                <a:solidFill>
                  <a:schemeClr val="bg1"/>
                </a:solidFill>
              </a:rPr>
              <a:t>Traditional gifts include candy and flowers, particularly red roses, a symbol of beauty and love.</a:t>
            </a:r>
            <a:endParaRPr lang="ru-RU" sz="3600" b="1" i="1" dirty="0">
              <a:solidFill>
                <a:schemeClr val="bg1"/>
              </a:solidFill>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0937"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73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64</TotalTime>
  <Words>244</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Паркет</vt:lpstr>
      <vt:lpstr>St. Valentine’s Day</vt:lpstr>
      <vt:lpstr>Презентация PowerPoint</vt:lpstr>
      <vt:lpstr>Презентация PowerPoint</vt:lpstr>
      <vt:lpstr>Презентация PowerPoint</vt:lpstr>
      <vt:lpstr>Презентация PowerPoint</vt:lpstr>
      <vt:lpstr>Презентация PowerPoint</vt:lpstr>
      <vt:lpstr>Valentines</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dc:creator>
  <cp:lastModifiedBy>Игорь</cp:lastModifiedBy>
  <cp:revision>8</cp:revision>
  <dcterms:created xsi:type="dcterms:W3CDTF">2019-02-03T14:14:28Z</dcterms:created>
  <dcterms:modified xsi:type="dcterms:W3CDTF">2019-02-03T16:39:52Z</dcterms:modified>
</cp:coreProperties>
</file>