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Безпека </a:t>
            </a:r>
            <a:r>
              <a:rPr lang="uk-UA" dirty="0" smtClean="0"/>
              <a:t>в </a:t>
            </a:r>
            <a:r>
              <a:rPr lang="uk-UA" dirty="0" smtClean="0"/>
              <a:t>Інтернеті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2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073427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2900" dirty="0" smtClean="0">
                <a:solidFill>
                  <a:srgbClr val="002060"/>
                </a:solidFill>
              </a:rPr>
              <a:t>Брандмауери захищають </a:t>
            </a:r>
            <a:r>
              <a:rPr lang="uk-UA" sz="2900" dirty="0" smtClean="0">
                <a:solidFill>
                  <a:srgbClr val="002060"/>
                </a:solidFill>
              </a:rPr>
              <a:t>комп'ютер </a:t>
            </a:r>
            <a:r>
              <a:rPr lang="uk-UA" sz="2900" dirty="0" smtClean="0">
                <a:solidFill>
                  <a:srgbClr val="002060"/>
                </a:solidFill>
              </a:rPr>
              <a:t>від зловмисного проникнення або потрапляння шкідливих програм, але не запобігають витоку конфіденційної інформації користувача та завантаженню </a:t>
            </a:r>
            <a:r>
              <a:rPr lang="uk-UA" sz="2900" dirty="0" smtClean="0">
                <a:solidFill>
                  <a:srgbClr val="002060"/>
                </a:solidFill>
              </a:rPr>
              <a:t>вірусів</a:t>
            </a:r>
          </a:p>
          <a:p>
            <a:pPr marL="114300" indent="0" algn="ctr">
              <a:buNone/>
            </a:pPr>
            <a:endParaRPr lang="ru-RU" sz="29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63" y="3429000"/>
            <a:ext cx="684519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 smtClean="0">
                <a:solidFill>
                  <a:srgbClr val="002060"/>
                </a:solidFill>
              </a:rPr>
              <a:t>Браузер і безпека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п</a:t>
            </a:r>
            <a:r>
              <a:rPr lang="uk-UA" dirty="0" smtClean="0">
                <a:solidFill>
                  <a:srgbClr val="002060"/>
                </a:solidFill>
              </a:rPr>
              <a:t>опереджає про відкриття </a:t>
            </a:r>
            <a:r>
              <a:rPr lang="uk-UA" dirty="0" smtClean="0">
                <a:solidFill>
                  <a:srgbClr val="002060"/>
                </a:solidFill>
              </a:rPr>
              <a:t>сайту </a:t>
            </a:r>
            <a:r>
              <a:rPr lang="uk-UA" dirty="0" smtClean="0">
                <a:solidFill>
                  <a:srgbClr val="002060"/>
                </a:solidFill>
              </a:rPr>
              <a:t>із загрозою </a:t>
            </a:r>
            <a:r>
              <a:rPr lang="uk-UA" dirty="0" err="1" smtClean="0">
                <a:solidFill>
                  <a:srgbClr val="002060"/>
                </a:solidFill>
              </a:rPr>
              <a:t>фішингу</a:t>
            </a:r>
            <a:r>
              <a:rPr lang="uk-UA" dirty="0" smtClean="0">
                <a:solidFill>
                  <a:srgbClr val="002060"/>
                </a:solidFill>
              </a:rPr>
              <a:t> або шкідливих програм;</a:t>
            </a:r>
          </a:p>
          <a:p>
            <a:r>
              <a:rPr lang="uk-UA" dirty="0">
                <a:solidFill>
                  <a:srgbClr val="002060"/>
                </a:solidFill>
              </a:rPr>
              <a:t>і</a:t>
            </a:r>
            <a:r>
              <a:rPr lang="uk-UA" dirty="0" smtClean="0">
                <a:solidFill>
                  <a:srgbClr val="002060"/>
                </a:solidFill>
              </a:rPr>
              <a:t>зольовано відкриває </a:t>
            </a:r>
            <a:r>
              <a:rPr lang="uk-UA" dirty="0" err="1" smtClean="0">
                <a:solidFill>
                  <a:srgbClr val="002060"/>
                </a:solidFill>
              </a:rPr>
              <a:t>веб-сторінки</a:t>
            </a:r>
            <a:r>
              <a:rPr lang="uk-UA" dirty="0" smtClean="0">
                <a:solidFill>
                  <a:srgbClr val="002060"/>
                </a:solidFill>
              </a:rPr>
              <a:t>;</a:t>
            </a:r>
          </a:p>
          <a:p>
            <a:r>
              <a:rPr lang="uk-UA" dirty="0">
                <a:solidFill>
                  <a:srgbClr val="002060"/>
                </a:solidFill>
              </a:rPr>
              <a:t>д</a:t>
            </a:r>
            <a:r>
              <a:rPr lang="uk-UA" dirty="0" smtClean="0">
                <a:solidFill>
                  <a:srgbClr val="002060"/>
                </a:solidFill>
              </a:rPr>
              <a:t>озволяє вимкнення конфіденційних даних;</a:t>
            </a:r>
          </a:p>
          <a:p>
            <a:r>
              <a:rPr lang="uk-UA" dirty="0">
                <a:solidFill>
                  <a:srgbClr val="002060"/>
                </a:solidFill>
              </a:rPr>
              <a:t>н</a:t>
            </a:r>
            <a:r>
              <a:rPr lang="uk-UA" dirty="0" smtClean="0">
                <a:solidFill>
                  <a:srgbClr val="002060"/>
                </a:solidFill>
              </a:rPr>
              <a:t>адає можливість налаштувати показ </a:t>
            </a:r>
            <a:r>
              <a:rPr lang="uk-UA" dirty="0" smtClean="0">
                <a:solidFill>
                  <a:srgbClr val="002060"/>
                </a:solidFill>
              </a:rPr>
              <a:t>спливаючих </a:t>
            </a:r>
            <a:r>
              <a:rPr lang="uk-UA" dirty="0" smtClean="0">
                <a:solidFill>
                  <a:srgbClr val="002060"/>
                </a:solidFill>
              </a:rPr>
              <a:t>вікон;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95561"/>
            <a:ext cx="3528392" cy="2338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79" y="4248791"/>
            <a:ext cx="3467100" cy="23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280920" cy="39604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Іноді недостатньо захистити дані на </a:t>
            </a:r>
            <a:r>
              <a:rPr lang="uk-UA" sz="2800" dirty="0" err="1" smtClean="0">
                <a:solidFill>
                  <a:srgbClr val="002060"/>
                </a:solidFill>
              </a:rPr>
              <a:t>комп</a:t>
            </a:r>
            <a:r>
              <a:rPr lang="en-US" sz="2800" dirty="0" smtClean="0">
                <a:solidFill>
                  <a:srgbClr val="002060"/>
                </a:solidFill>
              </a:rPr>
              <a:t>’</a:t>
            </a:r>
            <a:r>
              <a:rPr lang="uk-UA" sz="2800" dirty="0" err="1" smtClean="0">
                <a:solidFill>
                  <a:srgbClr val="002060"/>
                </a:solidFill>
              </a:rPr>
              <a:t>ютер-клієнт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чи </a:t>
            </a:r>
            <a:r>
              <a:rPr lang="uk-UA" sz="2800" dirty="0" err="1" smtClean="0">
                <a:solidFill>
                  <a:srgbClr val="002060"/>
                </a:solidFill>
              </a:rPr>
              <a:t>комп</a:t>
            </a:r>
            <a:r>
              <a:rPr lang="en-US" sz="2800" dirty="0" smtClean="0">
                <a:solidFill>
                  <a:srgbClr val="002060"/>
                </a:solidFill>
              </a:rPr>
              <a:t>’</a:t>
            </a:r>
            <a:r>
              <a:rPr lang="uk-UA" sz="2800" dirty="0" err="1" smtClean="0">
                <a:solidFill>
                  <a:srgbClr val="002060"/>
                </a:solidFill>
              </a:rPr>
              <a:t>ютер-сервер</a:t>
            </a:r>
            <a:r>
              <a:rPr lang="uk-UA" sz="2800" dirty="0" smtClean="0">
                <a:solidFill>
                  <a:srgbClr val="002060"/>
                </a:solidFill>
              </a:rPr>
              <a:t>.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Зловмисник </a:t>
            </a:r>
            <a:r>
              <a:rPr lang="uk-UA" sz="2800" dirty="0" smtClean="0">
                <a:solidFill>
                  <a:srgbClr val="002060"/>
                </a:solidFill>
              </a:rPr>
              <a:t>може перехопити інформацію під час обміну даними через канали </a:t>
            </a:r>
            <a:r>
              <a:rPr lang="uk-UA" sz="2800" dirty="0" err="1" smtClean="0">
                <a:solidFill>
                  <a:srgbClr val="002060"/>
                </a:solidFill>
              </a:rPr>
              <a:t>зв</a:t>
            </a:r>
            <a:r>
              <a:rPr lang="en-US" sz="2800" dirty="0" smtClean="0">
                <a:solidFill>
                  <a:srgbClr val="002060"/>
                </a:solidFill>
              </a:rPr>
              <a:t>’</a:t>
            </a:r>
            <a:r>
              <a:rPr lang="uk-UA" sz="2800" dirty="0" err="1" smtClean="0">
                <a:solidFill>
                  <a:srgbClr val="002060"/>
                </a:solidFill>
              </a:rPr>
              <a:t>язку</a:t>
            </a:r>
            <a:r>
              <a:rPr lang="uk-UA" sz="2800" dirty="0" smtClean="0">
                <a:solidFill>
                  <a:srgbClr val="002060"/>
                </a:solidFill>
              </a:rPr>
              <a:t>. Захист даних забезпечується спеціальним криптографічним протоколом шифрування даних під час їхнього передавання.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8136904" cy="25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Захищений сайт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570291"/>
            <a:ext cx="6336704" cy="2088232"/>
          </a:xfrm>
        </p:spPr>
        <p:txBody>
          <a:bodyPr/>
          <a:lstStyle/>
          <a:p>
            <a:pPr marL="114300" indent="0">
              <a:buNone/>
            </a:pPr>
            <a:r>
              <a:rPr lang="uk-UA" sz="3200" dirty="0" smtClean="0">
                <a:solidFill>
                  <a:srgbClr val="002060"/>
                </a:solidFill>
              </a:rPr>
              <a:t>Захищений сайт – це сайт, який використовує для обміну даними протоколи захищеного зв'язку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7524750" cy="2713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88353"/>
            <a:ext cx="2129408" cy="21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23" y="332656"/>
            <a:ext cx="8260672" cy="1039427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2060"/>
                </a:solidFill>
              </a:rPr>
              <a:t>СПАМ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5"/>
            <a:ext cx="8229600" cy="461475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Спам – небажана пошта переважно рекламного характеру. </a:t>
            </a:r>
            <a:r>
              <a:rPr lang="uk-UA" sz="2800" dirty="0" smtClean="0">
                <a:solidFill>
                  <a:srgbClr val="002060"/>
                </a:solidFill>
              </a:rPr>
              <a:t>В</a:t>
            </a:r>
            <a:r>
              <a:rPr lang="uk-UA" sz="2800" dirty="0" smtClean="0">
                <a:solidFill>
                  <a:srgbClr val="002060"/>
                </a:solidFill>
              </a:rPr>
              <a:t>она</a:t>
            </a: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може містити посилання на небезпечні сайти, </a:t>
            </a:r>
            <a:r>
              <a:rPr lang="uk-UA" sz="2800" dirty="0" smtClean="0">
                <a:solidFill>
                  <a:srgbClr val="002060"/>
                </a:solidFill>
              </a:rPr>
              <a:t>сумнівні</a:t>
            </a: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пропозиції з метою переказу коштів тощо.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056470"/>
            <a:ext cx="3096344" cy="1706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77582"/>
            <a:ext cx="3528392" cy="1884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7" y="3056470"/>
            <a:ext cx="3179811" cy="17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uk-UA" sz="7200" dirty="0">
              <a:solidFill>
                <a:srgbClr val="002060"/>
              </a:solidFill>
            </a:endParaRPr>
          </a:p>
          <a:p>
            <a:pPr marL="114300" indent="0" algn="ctr">
              <a:buNone/>
            </a:pPr>
            <a:r>
              <a:rPr lang="uk-UA" sz="7200" dirty="0" smtClean="0">
                <a:solidFill>
                  <a:srgbClr val="002060"/>
                </a:solidFill>
              </a:rPr>
              <a:t>Дякую за увагу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Хробаки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15933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Хробаки – програми,що самостійно поширюються мережею, не інфікуючи інші файли.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06787"/>
            <a:ext cx="3024336" cy="27827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97" y="3367893"/>
            <a:ext cx="3102795" cy="26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Трояни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640" y="4005064"/>
            <a:ext cx="8229600" cy="252028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Трояни – програми, що поширюються під виглядом нешкідливих програм і виконують несанкціоновані дії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  <a:r>
              <a:rPr lang="uk-UA" sz="2800" dirty="0" smtClean="0">
                <a:solidFill>
                  <a:srgbClr val="002060"/>
                </a:solidFill>
              </a:rPr>
              <a:t> викрадають інформацію і передають через </a:t>
            </a:r>
            <a:r>
              <a:rPr lang="en-US" sz="2800" dirty="0" err="1">
                <a:solidFill>
                  <a:srgbClr val="002060"/>
                </a:solidFill>
              </a:rPr>
              <a:t>I</a:t>
            </a:r>
            <a:r>
              <a:rPr lang="uk-UA" sz="2800" dirty="0" err="1" smtClean="0">
                <a:solidFill>
                  <a:srgbClr val="002060"/>
                </a:solidFill>
              </a:rPr>
              <a:t>нтернет</a:t>
            </a:r>
            <a:r>
              <a:rPr lang="uk-UA" sz="2800" dirty="0" smtClean="0">
                <a:solidFill>
                  <a:srgbClr val="002060"/>
                </a:solidFill>
              </a:rPr>
              <a:t>, самостійно відкривають файли для здійснення </a:t>
            </a:r>
            <a:r>
              <a:rPr lang="uk-UA" sz="2800" dirty="0" err="1">
                <a:solidFill>
                  <a:srgbClr val="002060"/>
                </a:solidFill>
              </a:rPr>
              <a:t>х</a:t>
            </a:r>
            <a:r>
              <a:rPr lang="uk-UA" sz="2800" dirty="0" err="1" smtClean="0">
                <a:solidFill>
                  <a:srgbClr val="002060"/>
                </a:solidFill>
              </a:rPr>
              <a:t>акерських</a:t>
            </a:r>
            <a:r>
              <a:rPr lang="uk-UA" sz="2800" dirty="0" smtClean="0">
                <a:solidFill>
                  <a:srgbClr val="002060"/>
                </a:solidFill>
              </a:rPr>
              <a:t> атак тощо.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17493"/>
            <a:ext cx="3715962" cy="1930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7" y="1701746"/>
            <a:ext cx="3744416" cy="19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2060"/>
                </a:solidFill>
              </a:rPr>
              <a:t>Скрипт-віруси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uk-UA" sz="2800" dirty="0" err="1" smtClean="0">
                <a:solidFill>
                  <a:srgbClr val="002060"/>
                </a:solidFill>
              </a:rPr>
              <a:t>Скрипт-віруси</a:t>
            </a:r>
            <a:r>
              <a:rPr lang="uk-UA" sz="2800" dirty="0" smtClean="0">
                <a:solidFill>
                  <a:srgbClr val="002060"/>
                </a:solidFill>
              </a:rPr>
              <a:t> – програми,що потрапляють у </a:t>
            </a:r>
            <a:r>
              <a:rPr lang="uk-UA" sz="2800" dirty="0" err="1" smtClean="0">
                <a:solidFill>
                  <a:srgbClr val="002060"/>
                </a:solidFill>
              </a:rPr>
              <a:t>комп</a:t>
            </a:r>
            <a:r>
              <a:rPr lang="en-US" sz="2800" dirty="0" smtClean="0">
                <a:solidFill>
                  <a:srgbClr val="002060"/>
                </a:solidFill>
              </a:rPr>
              <a:t>’</a:t>
            </a:r>
            <a:r>
              <a:rPr lang="uk-UA" sz="2800" dirty="0" err="1" smtClean="0">
                <a:solidFill>
                  <a:srgbClr val="002060"/>
                </a:solidFill>
              </a:rPr>
              <a:t>ютер</a:t>
            </a: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через електронну пошту, маскуючись під вкладені документи.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9000"/>
            <a:ext cx="2376264" cy="2735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29000"/>
            <a:ext cx="3312806" cy="2735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2278568" cy="27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2060"/>
                </a:solidFill>
              </a:rPr>
              <a:t>Дропери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err="1" smtClean="0">
                <a:solidFill>
                  <a:srgbClr val="002060"/>
                </a:solidFill>
              </a:rPr>
              <a:t>Дропери</a:t>
            </a:r>
            <a:r>
              <a:rPr lang="uk-UA" sz="3200" dirty="0" smtClean="0">
                <a:solidFill>
                  <a:srgbClr val="002060"/>
                </a:solidFill>
              </a:rPr>
              <a:t> – виконувані файли, що самі не є вірусами, але призначені для встановлення шкідливих програм.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94825"/>
            <a:ext cx="2736304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645025"/>
            <a:ext cx="4590245" cy="258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8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cap="none" dirty="0" smtClean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  <a:t>Боти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uk-UA" sz="3600" dirty="0" smtClean="0">
                <a:solidFill>
                  <a:srgbClr val="002060"/>
                </a:solidFill>
              </a:rPr>
              <a:t>Боти – програми, що дають можливість зловмиснику таємно курувати вашим комп'ютером.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35016"/>
            <a:ext cx="2520280" cy="2861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35016"/>
            <a:ext cx="2739752" cy="2861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01" y="3933056"/>
            <a:ext cx="2920962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uk-UA" sz="3200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uk-UA" sz="3200" dirty="0" smtClean="0">
                <a:solidFill>
                  <a:srgbClr val="002060"/>
                </a:solidFill>
                <a:ea typeface="+mn-ea"/>
                <a:cs typeface="+mn-cs"/>
              </a:rPr>
              <a:t>Шпигунські </a:t>
            </a:r>
            <a:r>
              <a:rPr lang="uk-UA" sz="3200" dirty="0">
                <a:solidFill>
                  <a:srgbClr val="002060"/>
                </a:solidFill>
                <a:ea typeface="+mn-ea"/>
                <a:cs typeface="+mn-cs"/>
              </a:rPr>
              <a:t>і рекламні програми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Шпигунські і рекламні програми – </a:t>
            </a:r>
            <a:r>
              <a:rPr lang="uk-UA" sz="2800" dirty="0" err="1" smtClean="0">
                <a:solidFill>
                  <a:srgbClr val="002060"/>
                </a:solidFill>
              </a:rPr>
              <a:t>програми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, що зазвичай	встановлюються на  комп'ютер разом із безкоштовними програмами або демонструють </a:t>
            </a:r>
            <a:r>
              <a:rPr lang="uk-UA" sz="2800" dirty="0" err="1" smtClean="0">
                <a:solidFill>
                  <a:srgbClr val="002060"/>
                </a:solidFill>
              </a:rPr>
              <a:t>нав</a:t>
            </a:r>
            <a:r>
              <a:rPr lang="en-US" sz="2800" dirty="0" smtClean="0">
                <a:solidFill>
                  <a:srgbClr val="002060"/>
                </a:solidFill>
              </a:rPr>
              <a:t>’</a:t>
            </a:r>
            <a:r>
              <a:rPr lang="uk-UA" sz="2800" dirty="0" err="1" smtClean="0">
                <a:solidFill>
                  <a:srgbClr val="002060"/>
                </a:solidFill>
              </a:rPr>
              <a:t>язливу</a:t>
            </a:r>
            <a:r>
              <a:rPr lang="uk-UA" sz="2800" dirty="0" smtClean="0">
                <a:solidFill>
                  <a:srgbClr val="002060"/>
                </a:solidFill>
              </a:rPr>
              <a:t> рекламу.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97600"/>
            <a:ext cx="4752628" cy="2979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64271"/>
            <a:ext cx="2376264" cy="24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2060"/>
                </a:solidFill>
              </a:rPr>
              <a:t>Фішинг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uk-UA" sz="2800" dirty="0" err="1" smtClean="0">
                <a:solidFill>
                  <a:srgbClr val="002060"/>
                </a:solidFill>
              </a:rPr>
              <a:t>Фішинг</a:t>
            </a:r>
            <a:r>
              <a:rPr lang="uk-UA" sz="2800" dirty="0" smtClean="0">
                <a:solidFill>
                  <a:srgbClr val="002060"/>
                </a:solidFill>
              </a:rPr>
              <a:t> –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різновид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інтернет-шахрайства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виманювання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конфіденційної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інформації</a:t>
            </a:r>
            <a:r>
              <a:rPr lang="ru-RU" sz="2800" dirty="0" smtClean="0">
                <a:solidFill>
                  <a:srgbClr val="002060"/>
                </a:solidFill>
              </a:rPr>
              <a:t> через </a:t>
            </a:r>
            <a:r>
              <a:rPr lang="ru-RU" sz="2800" dirty="0" err="1" smtClean="0">
                <a:solidFill>
                  <a:srgbClr val="002060"/>
                </a:solidFill>
              </a:rPr>
              <a:t>підробні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сайти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які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копіюють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сайти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відомих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магазинів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банків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або</a:t>
            </a:r>
            <a:r>
              <a:rPr lang="ru-RU" sz="2800" dirty="0" smtClean="0">
                <a:solidFill>
                  <a:srgbClr val="002060"/>
                </a:solidFill>
              </a:rPr>
              <a:t> за</a:t>
            </a:r>
          </a:p>
          <a:p>
            <a:pPr marL="114300" indent="0">
              <a:buNone/>
            </a:pPr>
            <a:r>
              <a:rPr lang="ru-RU" sz="2800" dirty="0" err="1" smtClean="0">
                <a:solidFill>
                  <a:srgbClr val="002060"/>
                </a:solidFill>
              </a:rPr>
              <a:t>допомогою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спаму.</a:t>
            </a:r>
            <a:r>
              <a:rPr lang="uk-UA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92071"/>
            <a:ext cx="4215114" cy="2145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35120"/>
            <a:ext cx="4067944" cy="21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cap="none" dirty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  <a:t>Брандмауери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52600"/>
            <a:ext cx="8424936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Брандмауер – це технічний </a:t>
            </a:r>
            <a:r>
              <a:rPr lang="ru-RU" sz="2800" dirty="0" err="1" smtClean="0">
                <a:solidFill>
                  <a:srgbClr val="002060"/>
                </a:solidFill>
              </a:rPr>
              <a:t>пристр</a:t>
            </a:r>
            <a:r>
              <a:rPr lang="uk-UA" sz="2800" dirty="0" smtClean="0">
                <a:solidFill>
                  <a:srgbClr val="002060"/>
                </a:solidFill>
              </a:rPr>
              <a:t>і</a:t>
            </a:r>
            <a:r>
              <a:rPr lang="ru-RU" sz="2800" dirty="0" smtClean="0">
                <a:solidFill>
                  <a:srgbClr val="002060"/>
                </a:solidFill>
              </a:rPr>
              <a:t>й </a:t>
            </a:r>
            <a:r>
              <a:rPr lang="uk-UA" sz="2800" dirty="0" smtClean="0">
                <a:solidFill>
                  <a:srgbClr val="002060"/>
                </a:solidFill>
              </a:rPr>
              <a:t>(маршрутизатор, </a:t>
            </a:r>
            <a:r>
              <a:rPr lang="uk-UA" sz="2800" dirty="0" err="1" smtClean="0">
                <a:solidFill>
                  <a:srgbClr val="002060"/>
                </a:solidFill>
              </a:rPr>
              <a:t>роутер</a:t>
            </a:r>
            <a:r>
              <a:rPr lang="uk-UA" sz="2800" dirty="0" smtClean="0">
                <a:solidFill>
                  <a:srgbClr val="002060"/>
                </a:solidFill>
              </a:rPr>
              <a:t> тощо ) або програмний засіб для контролю даних, що надходять до </a:t>
            </a:r>
            <a:r>
              <a:rPr lang="uk-UA" sz="2800" dirty="0" err="1" smtClean="0">
                <a:solidFill>
                  <a:srgbClr val="002060"/>
                </a:solidFill>
              </a:rPr>
              <a:t>комп</a:t>
            </a:r>
            <a:r>
              <a:rPr lang="en-US" sz="2800" dirty="0" smtClean="0">
                <a:solidFill>
                  <a:srgbClr val="002060"/>
                </a:solidFill>
              </a:rPr>
              <a:t>’</a:t>
            </a:r>
            <a:r>
              <a:rPr lang="uk-UA" sz="2800" dirty="0" err="1" smtClean="0">
                <a:solidFill>
                  <a:srgbClr val="002060"/>
                </a:solidFill>
              </a:rPr>
              <a:t>ютера</a:t>
            </a:r>
            <a:r>
              <a:rPr lang="uk-UA" sz="2800" dirty="0" smtClean="0">
                <a:solidFill>
                  <a:srgbClr val="002060"/>
                </a:solidFill>
              </a:rPr>
              <a:t> через мережу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11800"/>
            <a:ext cx="2736304" cy="2515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13" y="3811799"/>
            <a:ext cx="2857500" cy="251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71219"/>
            <a:ext cx="2770262" cy="31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233</TotalTime>
  <Words>301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Аптека</vt:lpstr>
      <vt:lpstr>Безпека в Інтернеті</vt:lpstr>
      <vt:lpstr>Хробаки</vt:lpstr>
      <vt:lpstr>Трояни</vt:lpstr>
      <vt:lpstr>Скрипт-віруси</vt:lpstr>
      <vt:lpstr>Дропери</vt:lpstr>
      <vt:lpstr>Боти</vt:lpstr>
      <vt:lpstr> Шпигунські і рекламні програми </vt:lpstr>
      <vt:lpstr>Фішинг</vt:lpstr>
      <vt:lpstr>Брандмауери</vt:lpstr>
      <vt:lpstr>Презентация PowerPoint</vt:lpstr>
      <vt:lpstr> Браузер і безпека</vt:lpstr>
      <vt:lpstr>Презентация PowerPoint</vt:lpstr>
      <vt:lpstr>Захищений сайт</vt:lpstr>
      <vt:lpstr>СПАМ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17</cp:revision>
  <dcterms:created xsi:type="dcterms:W3CDTF">2018-01-31T18:16:24Z</dcterms:created>
  <dcterms:modified xsi:type="dcterms:W3CDTF">2019-11-01T13:01:25Z</dcterms:modified>
</cp:coreProperties>
</file>