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2" r:id="rId10"/>
    <p:sldId id="260" r:id="rId11"/>
    <p:sldId id="264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9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690048" cy="2595025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latin typeface="Book Antiqua" pitchFamily="18" charset="0"/>
              </a:rPr>
              <a:t>Доцільність і шкідливість </a:t>
            </a:r>
            <a:r>
              <a:rPr lang="uk-UA" sz="5400" dirty="0">
                <a:latin typeface="Book Antiqua" pitchFamily="18" charset="0"/>
              </a:rPr>
              <a:t>б</a:t>
            </a:r>
            <a:r>
              <a:rPr lang="uk-UA" sz="5400" dirty="0" smtClean="0">
                <a:latin typeface="Book Antiqua" pitchFamily="18" charset="0"/>
              </a:rPr>
              <a:t>іологічно активних добавок</a:t>
            </a:r>
            <a:endParaRPr lang="ru-RU" sz="5400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157192"/>
            <a:ext cx="2850704" cy="1144632"/>
          </a:xfrm>
        </p:spPr>
        <p:txBody>
          <a:bodyPr>
            <a:normAutofit/>
          </a:bodyPr>
          <a:lstStyle/>
          <a:p>
            <a:pPr algn="ctr"/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6073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731520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err="1"/>
              <a:t>Частково</a:t>
            </a:r>
            <a:r>
              <a:rPr lang="ru-RU" sz="2800" b="1" dirty="0"/>
              <a:t> шкода </a:t>
            </a:r>
            <a:r>
              <a:rPr lang="ru-RU" sz="2800" b="1" dirty="0" err="1" smtClean="0"/>
              <a:t>ще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пов'язана</a:t>
            </a:r>
            <a:r>
              <a:rPr lang="ru-RU" sz="2800" b="1" dirty="0" smtClean="0"/>
              <a:t> </a:t>
            </a:r>
            <a:r>
              <a:rPr lang="ru-RU" sz="2800" b="1" dirty="0"/>
              <a:t>з дозами. </a:t>
            </a:r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п'єте</a:t>
            </a:r>
            <a:r>
              <a:rPr lang="ru-RU" sz="2800" b="1" dirty="0"/>
              <a:t> </a:t>
            </a:r>
            <a:r>
              <a:rPr lang="ru-RU" sz="2800" b="1" dirty="0" err="1"/>
              <a:t>БАДи</a:t>
            </a:r>
            <a:r>
              <a:rPr lang="ru-RU" sz="2800" b="1" dirty="0"/>
              <a:t>, то </a:t>
            </a:r>
            <a:r>
              <a:rPr lang="ru-RU" sz="2800" b="1" dirty="0" err="1"/>
              <a:t>вживайте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у </a:t>
            </a:r>
            <a:r>
              <a:rPr lang="ru-RU" sz="2800" b="1" dirty="0" err="1"/>
              <a:t>кількості</a:t>
            </a:r>
            <a:r>
              <a:rPr lang="ru-RU" sz="2800" b="1" dirty="0"/>
              <a:t> і </a:t>
            </a:r>
            <a:r>
              <a:rPr lang="ru-RU" sz="2800" b="1" dirty="0" err="1"/>
              <a:t>комбінації</a:t>
            </a:r>
            <a:r>
              <a:rPr lang="ru-RU" sz="2800" b="1" dirty="0"/>
              <a:t>, </a:t>
            </a:r>
            <a:r>
              <a:rPr lang="ru-RU" sz="2800" b="1" dirty="0" err="1"/>
              <a:t>призначених</a:t>
            </a:r>
            <a:r>
              <a:rPr lang="ru-RU" sz="2800" b="1" dirty="0"/>
              <a:t> </a:t>
            </a:r>
            <a:r>
              <a:rPr lang="ru-RU" sz="2800" b="1" dirty="0" err="1"/>
              <a:t>лікарем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зазначених</a:t>
            </a:r>
            <a:r>
              <a:rPr lang="ru-RU" sz="2800" b="1" dirty="0"/>
              <a:t> на </a:t>
            </a:r>
            <a:r>
              <a:rPr lang="ru-RU" sz="2800" b="1" dirty="0" err="1"/>
              <a:t>етикетці</a:t>
            </a:r>
            <a:r>
              <a:rPr lang="ru-RU" sz="2800" b="1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35696"/>
            <a:ext cx="7121759" cy="419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3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834064" cy="1154097"/>
          </a:xfrm>
        </p:spPr>
        <p:txBody>
          <a:bodyPr>
            <a:noAutofit/>
          </a:bodyPr>
          <a:lstStyle/>
          <a:p>
            <a:r>
              <a:rPr lang="ru-RU" sz="4800" b="1" i="1" dirty="0" err="1" smtClean="0"/>
              <a:t>Небезпека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криється</a:t>
            </a:r>
            <a:r>
              <a:rPr lang="ru-RU" sz="4800" b="1" i="1" dirty="0" smtClean="0"/>
              <a:t> </a:t>
            </a:r>
            <a:br>
              <a:rPr lang="ru-RU" sz="4800" b="1" i="1" dirty="0" smtClean="0"/>
            </a:br>
            <a:r>
              <a:rPr lang="ru-RU" sz="4800" b="1" i="1" dirty="0" smtClean="0"/>
              <a:t>в </a:t>
            </a:r>
            <a:r>
              <a:rPr lang="ru-RU" sz="4800" b="1" i="1" dirty="0" err="1" smtClean="0"/>
              <a:t>якості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992888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err="1"/>
              <a:t>Дійсні</a:t>
            </a:r>
            <a:r>
              <a:rPr lang="ru-RU" sz="2800" dirty="0"/>
              <a:t> БАД,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відповідають</a:t>
            </a:r>
            <a:r>
              <a:rPr lang="ru-RU" sz="2800" dirty="0"/>
              <a:t> </a:t>
            </a:r>
            <a:r>
              <a:rPr lang="ru-RU" sz="2800" dirty="0" err="1"/>
              <a:t>всім</a:t>
            </a:r>
            <a:r>
              <a:rPr lang="ru-RU" sz="2800" dirty="0"/>
              <a:t> </a:t>
            </a:r>
            <a:r>
              <a:rPr lang="ru-RU" sz="2800" dirty="0" err="1"/>
              <a:t>медичним</a:t>
            </a:r>
            <a:r>
              <a:rPr lang="ru-RU" sz="2800" dirty="0"/>
              <a:t> </a:t>
            </a:r>
            <a:r>
              <a:rPr lang="ru-RU" sz="2800" dirty="0" err="1"/>
              <a:t>вимогам</a:t>
            </a:r>
            <a:r>
              <a:rPr lang="ru-RU" sz="2800" dirty="0"/>
              <a:t>, </a:t>
            </a:r>
            <a:r>
              <a:rPr lang="ru-RU" sz="2800" dirty="0" err="1"/>
              <a:t>коштують</a:t>
            </a:r>
            <a:r>
              <a:rPr lang="ru-RU" sz="2800" dirty="0"/>
              <a:t> </a:t>
            </a:r>
            <a:r>
              <a:rPr lang="ru-RU" sz="2800" dirty="0" err="1"/>
              <a:t>дуже</a:t>
            </a:r>
            <a:r>
              <a:rPr lang="ru-RU" sz="2800" dirty="0"/>
              <a:t> дорого і в основному не </a:t>
            </a:r>
            <a:r>
              <a:rPr lang="ru-RU" sz="2800" dirty="0" err="1"/>
              <a:t>доступні</a:t>
            </a:r>
            <a:r>
              <a:rPr lang="ru-RU" sz="2800" dirty="0"/>
              <a:t> </a:t>
            </a:r>
            <a:r>
              <a:rPr lang="ru-RU" sz="2800" dirty="0" err="1"/>
              <a:t>покупцеві</a:t>
            </a:r>
            <a:r>
              <a:rPr lang="ru-RU" sz="2800" dirty="0"/>
              <a:t>. </a:t>
            </a:r>
            <a:r>
              <a:rPr lang="ru-RU" sz="2800" dirty="0" err="1"/>
              <a:t>Дешеві</a:t>
            </a:r>
            <a:r>
              <a:rPr lang="ru-RU" sz="2800" dirty="0"/>
              <a:t> </a:t>
            </a:r>
            <a:r>
              <a:rPr lang="ru-RU" sz="2800" dirty="0" smtClean="0"/>
              <a:t>ж добавки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містити</a:t>
            </a:r>
            <a:r>
              <a:rPr lang="ru-RU" sz="2800" dirty="0"/>
              <a:t> </a:t>
            </a:r>
            <a:r>
              <a:rPr lang="ru-RU" sz="2800" dirty="0" err="1"/>
              <a:t>шкідливі</a:t>
            </a:r>
            <a:r>
              <a:rPr lang="ru-RU" sz="2800" dirty="0"/>
              <a:t> </a:t>
            </a:r>
            <a:r>
              <a:rPr lang="ru-RU" sz="2800" dirty="0" err="1" smtClean="0"/>
              <a:t>компоненти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7"/>
          <a:stretch/>
        </p:blipFill>
        <p:spPr bwMode="auto">
          <a:xfrm>
            <a:off x="1037320" y="3671533"/>
            <a:ext cx="7128792" cy="288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15200" cy="1154097"/>
          </a:xfrm>
        </p:spPr>
        <p:txBody>
          <a:bodyPr>
            <a:normAutofit/>
          </a:bodyPr>
          <a:lstStyle/>
          <a:p>
            <a:r>
              <a:rPr lang="uk-UA" sz="4800" b="1" i="1" dirty="0" smtClean="0"/>
              <a:t>Просте правило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4377097" cy="47525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/>
              <a:t>Чим </a:t>
            </a:r>
            <a:r>
              <a:rPr lang="ru-RU" sz="2800" b="1" dirty="0" err="1"/>
              <a:t>простіший</a:t>
            </a:r>
            <a:r>
              <a:rPr lang="ru-RU" sz="2800" b="1" dirty="0"/>
              <a:t> склад добавки, </a:t>
            </a:r>
            <a:r>
              <a:rPr lang="ru-RU" sz="2800" b="1" dirty="0" err="1"/>
              <a:t>тим</a:t>
            </a:r>
            <a:r>
              <a:rPr lang="ru-RU" sz="2800" b="1" dirty="0"/>
              <a:t> </a:t>
            </a:r>
            <a:r>
              <a:rPr lang="ru-RU" sz="2800" b="1" dirty="0" err="1"/>
              <a:t>менше</a:t>
            </a:r>
            <a:r>
              <a:rPr lang="ru-RU" sz="2800" b="1" dirty="0"/>
              <a:t> вона </a:t>
            </a:r>
            <a:r>
              <a:rPr lang="ru-RU" sz="2800" b="1" dirty="0" err="1"/>
              <a:t>несе</a:t>
            </a:r>
            <a:r>
              <a:rPr lang="ru-RU" sz="2800" b="1" dirty="0"/>
              <a:t> </a:t>
            </a:r>
            <a:r>
              <a:rPr lang="ru-RU" sz="2800" b="1" dirty="0" err="1"/>
              <a:t>шкоди</a:t>
            </a:r>
            <a:r>
              <a:rPr lang="ru-RU" sz="2800" b="1" dirty="0"/>
              <a:t>. </a:t>
            </a:r>
            <a:r>
              <a:rPr lang="ru-RU" sz="2800" b="1" dirty="0" err="1"/>
              <a:t>Ніхто</a:t>
            </a:r>
            <a:r>
              <a:rPr lang="ru-RU" sz="2800" b="1" dirty="0"/>
              <a:t> не створив препарату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усього</a:t>
            </a:r>
            <a:r>
              <a:rPr lang="ru-RU" sz="2800" b="1" dirty="0"/>
              <a:t>. 107 трав в </a:t>
            </a:r>
            <a:r>
              <a:rPr lang="ru-RU" sz="2800" b="1" dirty="0" err="1"/>
              <a:t>одній</a:t>
            </a:r>
            <a:r>
              <a:rPr lang="ru-RU" sz="2800" b="1" dirty="0"/>
              <a:t> </a:t>
            </a:r>
            <a:r>
              <a:rPr lang="ru-RU" sz="2800" b="1" dirty="0" err="1"/>
              <a:t>таблетці</a:t>
            </a:r>
            <a:r>
              <a:rPr lang="ru-RU" sz="2800" b="1" dirty="0"/>
              <a:t> – </a:t>
            </a:r>
            <a:r>
              <a:rPr lang="ru-RU" sz="2800" b="1" dirty="0" err="1"/>
              <a:t>тільки</a:t>
            </a:r>
            <a:r>
              <a:rPr lang="ru-RU" sz="2800" b="1" dirty="0"/>
              <a:t> </a:t>
            </a:r>
            <a:r>
              <a:rPr lang="ru-RU" sz="2800" b="1" dirty="0" err="1"/>
              <a:t>жалюгідна</a:t>
            </a:r>
            <a:r>
              <a:rPr lang="ru-RU" sz="2800" b="1" dirty="0"/>
              <a:t> </a:t>
            </a:r>
            <a:r>
              <a:rPr lang="ru-RU" sz="2800" b="1" dirty="0" err="1"/>
              <a:t>спроба</a:t>
            </a:r>
            <a:r>
              <a:rPr lang="ru-RU" sz="2800" b="1" dirty="0"/>
              <a:t> </a:t>
            </a:r>
            <a:r>
              <a:rPr lang="ru-RU" sz="2800" b="1" dirty="0" err="1"/>
              <a:t>кількістю</a:t>
            </a:r>
            <a:r>
              <a:rPr lang="ru-RU" sz="2800" b="1" dirty="0"/>
              <a:t> </a:t>
            </a:r>
            <a:r>
              <a:rPr lang="ru-RU" sz="2800" b="1" dirty="0" err="1"/>
              <a:t>скомпенсувати</a:t>
            </a:r>
            <a:r>
              <a:rPr lang="ru-RU" sz="2800" b="1" dirty="0"/>
              <a:t> </a:t>
            </a:r>
            <a:r>
              <a:rPr lang="ru-RU" sz="2800" b="1" dirty="0" err="1" smtClean="0"/>
              <a:t>неефективність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920109" cy="45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4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196752"/>
            <a:ext cx="3170177" cy="403244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4800" b="1" i="1" dirty="0" smtClean="0"/>
              <a:t>Поради для тих, </a:t>
            </a:r>
            <a:r>
              <a:rPr lang="uk-UA" sz="4800" b="1" i="1" dirty="0"/>
              <a:t>хто </a:t>
            </a:r>
            <a:r>
              <a:rPr lang="uk-UA" sz="4800" b="1" i="1" dirty="0" smtClean="0"/>
              <a:t>вживає </a:t>
            </a:r>
            <a:r>
              <a:rPr lang="uk-UA" sz="4800" b="1" i="1" dirty="0" err="1" smtClean="0"/>
              <a:t>БАДи</a:t>
            </a:r>
            <a:endParaRPr lang="ru-RU" sz="4800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 b="4056"/>
          <a:stretch/>
        </p:blipFill>
        <p:spPr bwMode="auto">
          <a:xfrm>
            <a:off x="0" y="0"/>
            <a:ext cx="58251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3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smtClean="0"/>
              <a:t>Дякую за увагу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11918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15200" cy="1154097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latin typeface="Arial" pitchFamily="34" charset="0"/>
                <a:cs typeface="Arial" pitchFamily="34" charset="0"/>
              </a:rPr>
              <a:t>Поняття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315200" cy="3539527"/>
          </a:xfrm>
        </p:spPr>
        <p:txBody>
          <a:bodyPr/>
          <a:lstStyle/>
          <a:p>
            <a:pPr marL="45720" indent="0" algn="ctr">
              <a:buNone/>
            </a:pPr>
            <a:r>
              <a:rPr lang="vi-VN" sz="28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Біологічно активн</a:t>
            </a:r>
            <a:r>
              <a:rPr lang="uk-UA" sz="2800" b="1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</a:t>
            </a:r>
            <a:r>
              <a:rPr lang="vi-VN" sz="28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добавка </a:t>
            </a:r>
            <a:r>
              <a:rPr lang="vi-VN" dirty="0"/>
              <a:t>— спеціальний харчовий продукт, призначений для вживання або введення в межах фізіологічних норм до раціонів харчування чи харчових продуктів з метою надання їм дієтичних, оздоровчих, лікувально-профілактичних властивостей для забезпечення нормальних та відновлення порушених </a:t>
            </a:r>
            <a:r>
              <a:rPr lang="vi-VN" dirty="0" smtClean="0"/>
              <a:t>функій </a:t>
            </a:r>
            <a:r>
              <a:rPr lang="vi-VN" dirty="0"/>
              <a:t>організму </a:t>
            </a:r>
            <a:r>
              <a:rPr lang="vi-VN" dirty="0" smtClean="0"/>
              <a:t>людини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17639"/>
            <a:ext cx="571500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8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5734" y="800708"/>
            <a:ext cx="4032448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err="1"/>
              <a:t>Термін</a:t>
            </a:r>
            <a:r>
              <a:rPr lang="ru-RU" sz="2400" b="1" dirty="0"/>
              <a:t> </a:t>
            </a:r>
            <a:r>
              <a:rPr lang="ru-RU" sz="2400" b="1" dirty="0" err="1"/>
              <a:t>біологічно</a:t>
            </a:r>
            <a:r>
              <a:rPr lang="ru-RU" sz="2400" b="1" dirty="0"/>
              <a:t> </a:t>
            </a:r>
            <a:r>
              <a:rPr lang="ru-RU" sz="2400" b="1" dirty="0" err="1"/>
              <a:t>активні</a:t>
            </a:r>
            <a:r>
              <a:rPr lang="ru-RU" sz="2400" b="1" dirty="0"/>
              <a:t> добавки (</a:t>
            </a:r>
            <a:r>
              <a:rPr lang="en-US" sz="2400" b="1" dirty="0" err="1"/>
              <a:t>nutraceuticals</a:t>
            </a:r>
            <a:r>
              <a:rPr lang="en-US" sz="2400" b="1" dirty="0"/>
              <a:t>) </a:t>
            </a:r>
            <a:r>
              <a:rPr lang="ru-RU" sz="2400" b="1" dirty="0" err="1"/>
              <a:t>був</a:t>
            </a:r>
            <a:r>
              <a:rPr lang="ru-RU" sz="2400" b="1" dirty="0"/>
              <a:t> </a:t>
            </a:r>
            <a:r>
              <a:rPr lang="ru-RU" sz="2400" b="1" dirty="0" err="1"/>
              <a:t>запропонований</a:t>
            </a:r>
            <a:r>
              <a:rPr lang="ru-RU" sz="2400" b="1" dirty="0"/>
              <a:t> доктором </a:t>
            </a:r>
            <a:r>
              <a:rPr lang="ru-RU" sz="2400" b="1" dirty="0" err="1"/>
              <a:t>Стівеном</a:t>
            </a:r>
            <a:r>
              <a:rPr lang="ru-RU" sz="2400" b="1" dirty="0"/>
              <a:t> де </a:t>
            </a:r>
            <a:r>
              <a:rPr lang="ru-RU" sz="2400" b="1" dirty="0" err="1"/>
              <a:t>Феліс</a:t>
            </a:r>
            <a:r>
              <a:rPr lang="ru-RU" sz="2400" b="1" dirty="0"/>
              <a:t> </a:t>
            </a:r>
            <a:r>
              <a:rPr lang="ru-RU" sz="2400" b="1" dirty="0" err="1"/>
              <a:t>засновником</a:t>
            </a:r>
            <a:r>
              <a:rPr lang="ru-RU" sz="2400" b="1" dirty="0"/>
              <a:t> і головою Фонду </a:t>
            </a:r>
            <a:r>
              <a:rPr lang="ru-RU" sz="2400" b="1" dirty="0" err="1"/>
              <a:t>інновацій</a:t>
            </a:r>
            <a:r>
              <a:rPr lang="ru-RU" sz="2400" b="1" dirty="0"/>
              <a:t> в </a:t>
            </a:r>
            <a:r>
              <a:rPr lang="ru-RU" sz="2400" b="1" dirty="0" err="1"/>
              <a:t>медицині</a:t>
            </a:r>
            <a:r>
              <a:rPr lang="ru-RU" sz="2400" b="1" dirty="0"/>
              <a:t> (</a:t>
            </a:r>
            <a:r>
              <a:rPr lang="en-US" sz="2400" b="1" dirty="0"/>
              <a:t>FIM) </a:t>
            </a:r>
            <a:r>
              <a:rPr lang="ru-RU" sz="2400" b="1" dirty="0"/>
              <a:t>в 1989 </a:t>
            </a:r>
            <a:r>
              <a:rPr lang="ru-RU" sz="2400" b="1" dirty="0" err="1"/>
              <a:t>році</a:t>
            </a:r>
            <a:r>
              <a:rPr lang="ru-RU" sz="2400" b="1" dirty="0"/>
              <a:t> для </a:t>
            </a:r>
            <a:r>
              <a:rPr lang="ru-RU" sz="2400" b="1" dirty="0" err="1"/>
              <a:t>опису</a:t>
            </a:r>
            <a:r>
              <a:rPr lang="ru-RU" sz="2400" b="1" dirty="0"/>
              <a:t> </a:t>
            </a:r>
            <a:r>
              <a:rPr lang="ru-RU" sz="2400" b="1" dirty="0" err="1"/>
              <a:t>продуктів</a:t>
            </a:r>
            <a:r>
              <a:rPr lang="ru-RU" sz="2400" b="1" dirty="0"/>
              <a:t> </a:t>
            </a:r>
            <a:r>
              <a:rPr lang="ru-RU" sz="2400" b="1" dirty="0" err="1"/>
              <a:t>харчування</a:t>
            </a:r>
            <a:r>
              <a:rPr lang="ru-RU" sz="2400" b="1" dirty="0"/>
              <a:t> і </a:t>
            </a:r>
            <a:r>
              <a:rPr lang="ru-RU" sz="2400" b="1" dirty="0" err="1"/>
              <a:t>фармацевтичного</a:t>
            </a:r>
            <a:r>
              <a:rPr lang="ru-RU" sz="2400" b="1" dirty="0"/>
              <a:t> </a:t>
            </a:r>
            <a:r>
              <a:rPr lang="ru-RU" sz="2400" b="1" dirty="0" err="1" smtClean="0"/>
              <a:t>виробництва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8" y="514933"/>
            <a:ext cx="43924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0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15200" cy="1154097"/>
          </a:xfrm>
        </p:spPr>
        <p:txBody>
          <a:bodyPr>
            <a:normAutofit/>
          </a:bodyPr>
          <a:lstStyle/>
          <a:p>
            <a:r>
              <a:rPr lang="ru-RU" sz="5400" b="1" i="1" dirty="0" err="1"/>
              <a:t>Форми</a:t>
            </a:r>
            <a:r>
              <a:rPr lang="ru-RU" sz="5400" b="1" i="1" dirty="0"/>
              <a:t> </a:t>
            </a:r>
            <a:r>
              <a:rPr lang="ru-RU" sz="5400" b="1" i="1" dirty="0" err="1"/>
              <a:t>випуску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315200" cy="35395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err="1"/>
              <a:t>Біологічно</a:t>
            </a:r>
            <a:r>
              <a:rPr lang="ru-RU" sz="2400" dirty="0"/>
              <a:t> </a:t>
            </a:r>
            <a:r>
              <a:rPr lang="ru-RU" sz="2400" dirty="0" err="1"/>
              <a:t>активні</a:t>
            </a:r>
            <a:r>
              <a:rPr lang="ru-RU" sz="2400" dirty="0"/>
              <a:t> добавки </a:t>
            </a:r>
            <a:r>
              <a:rPr lang="ru-RU" sz="2400" dirty="0" err="1"/>
              <a:t>випускають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фармацевтичних</a:t>
            </a:r>
            <a:r>
              <a:rPr lang="ru-RU" sz="2400" dirty="0"/>
              <a:t> форм: </a:t>
            </a:r>
            <a:r>
              <a:rPr lang="ru-RU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порошків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таблеток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капсул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сиропів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екстрактів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настоїв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концентратів</a:t>
            </a:r>
            <a:r>
              <a:rPr lang="ru-RU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рослинної</a:t>
            </a:r>
            <a:r>
              <a:rPr lang="ru-RU" sz="2400" dirty="0"/>
              <a:t>, </a:t>
            </a:r>
            <a:r>
              <a:rPr lang="ru-RU" sz="2400" dirty="0" err="1"/>
              <a:t>тваринної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мінеральної</a:t>
            </a:r>
            <a:r>
              <a:rPr lang="ru-RU" sz="2400" dirty="0"/>
              <a:t> </a:t>
            </a:r>
            <a:r>
              <a:rPr lang="ru-RU" sz="2400" dirty="0" err="1"/>
              <a:t>сировини</a:t>
            </a:r>
            <a:r>
              <a:rPr lang="ru-RU" sz="2400" dirty="0"/>
              <a:t>, </a:t>
            </a:r>
            <a:r>
              <a:rPr lang="ru-RU" sz="2400" dirty="0" err="1"/>
              <a:t>виготовлених</a:t>
            </a:r>
            <a:r>
              <a:rPr lang="ru-RU" sz="2400" dirty="0"/>
              <a:t> </a:t>
            </a:r>
            <a:r>
              <a:rPr lang="ru-RU" sz="2400" dirty="0" err="1"/>
              <a:t>хімічним</a:t>
            </a:r>
            <a:r>
              <a:rPr lang="ru-RU" sz="2400" dirty="0"/>
              <a:t> та </a:t>
            </a:r>
            <a:r>
              <a:rPr lang="ru-RU" sz="2400" dirty="0" err="1"/>
              <a:t>біотехнологічним</a:t>
            </a:r>
            <a:r>
              <a:rPr lang="ru-RU" sz="2400" dirty="0"/>
              <a:t> способами.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1" y="4041704"/>
            <a:ext cx="3600400" cy="246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1704"/>
            <a:ext cx="3828892" cy="246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2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90048" cy="1154097"/>
          </a:xfrm>
        </p:spPr>
        <p:txBody>
          <a:bodyPr>
            <a:noAutofit/>
          </a:bodyPr>
          <a:lstStyle/>
          <a:p>
            <a:r>
              <a:rPr lang="uk-UA" sz="4400" b="1" i="1" dirty="0" err="1" smtClean="0"/>
              <a:t>Ф</a:t>
            </a:r>
            <a:r>
              <a:rPr lang="ru-RU" sz="4400" b="1" i="1" dirty="0" err="1" smtClean="0"/>
              <a:t>ункції</a:t>
            </a:r>
            <a:r>
              <a:rPr lang="ru-RU" sz="4400" b="1" i="1" dirty="0" smtClean="0"/>
              <a:t> </a:t>
            </a:r>
            <a:r>
              <a:rPr lang="ru-RU" sz="4400" b="1" i="1" dirty="0" err="1"/>
              <a:t>харчових</a:t>
            </a:r>
            <a:r>
              <a:rPr lang="ru-RU" sz="4400" b="1" i="1" dirty="0"/>
              <a:t> добавок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315200" cy="4968552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endParaRPr lang="ru-RU" sz="3400" b="1" dirty="0"/>
          </a:p>
          <a:p>
            <a:r>
              <a:rPr lang="ru-RU" sz="3400" b="1" dirty="0" err="1"/>
              <a:t>Регулюють</a:t>
            </a:r>
            <a:r>
              <a:rPr lang="ru-RU" sz="3400" b="1" dirty="0"/>
              <a:t> </a:t>
            </a:r>
            <a:r>
              <a:rPr lang="ru-RU" sz="3400" b="1" dirty="0" err="1"/>
              <a:t>вологість</a:t>
            </a:r>
            <a:r>
              <a:rPr lang="ru-RU" sz="3400" b="1" dirty="0"/>
              <a:t> </a:t>
            </a:r>
            <a:r>
              <a:rPr lang="ru-RU" sz="3400" b="1" dirty="0" err="1" smtClean="0"/>
              <a:t>продуктів</a:t>
            </a:r>
            <a:endParaRPr lang="ru-RU" sz="3400" b="1" dirty="0"/>
          </a:p>
          <a:p>
            <a:endParaRPr lang="ru-RU" sz="3400" b="1" dirty="0"/>
          </a:p>
          <a:p>
            <a:r>
              <a:rPr lang="ru-RU" sz="3400" b="1" dirty="0" err="1"/>
              <a:t>Подрібнюють</a:t>
            </a:r>
            <a:r>
              <a:rPr lang="ru-RU" sz="3400" b="1" dirty="0"/>
              <a:t>.</a:t>
            </a:r>
          </a:p>
          <a:p>
            <a:endParaRPr lang="ru-RU" sz="3400" b="1" dirty="0"/>
          </a:p>
          <a:p>
            <a:r>
              <a:rPr lang="ru-RU" sz="3400" b="1" dirty="0" err="1"/>
              <a:t>Розпушують</a:t>
            </a:r>
            <a:r>
              <a:rPr lang="ru-RU" sz="3400" b="1" dirty="0"/>
              <a:t>.</a:t>
            </a:r>
          </a:p>
          <a:p>
            <a:endParaRPr lang="ru-RU" sz="3400" b="1" dirty="0"/>
          </a:p>
          <a:p>
            <a:r>
              <a:rPr lang="ru-RU" sz="3400" b="1" dirty="0" err="1"/>
              <a:t>Емульгують</a:t>
            </a:r>
            <a:r>
              <a:rPr lang="ru-RU" sz="3400" b="1" dirty="0"/>
              <a:t>.</a:t>
            </a:r>
          </a:p>
          <a:p>
            <a:endParaRPr lang="ru-RU" sz="3400" b="1" dirty="0"/>
          </a:p>
          <a:p>
            <a:r>
              <a:rPr lang="ru-RU" sz="3400" b="1" dirty="0" err="1"/>
              <a:t>Ущільнюють</a:t>
            </a:r>
            <a:r>
              <a:rPr lang="ru-RU" sz="3400" b="1" dirty="0"/>
              <a:t>.</a:t>
            </a:r>
          </a:p>
          <a:p>
            <a:endParaRPr lang="ru-RU" sz="3400" b="1" dirty="0"/>
          </a:p>
          <a:p>
            <a:r>
              <a:rPr lang="ru-RU" sz="3400" b="1" dirty="0" err="1"/>
              <a:t>Відбілюють</a:t>
            </a:r>
            <a:r>
              <a:rPr lang="ru-RU" sz="3400" b="1" dirty="0"/>
              <a:t>.</a:t>
            </a:r>
          </a:p>
          <a:p>
            <a:endParaRPr lang="ru-RU" sz="3400" b="1" dirty="0"/>
          </a:p>
          <a:p>
            <a:r>
              <a:rPr lang="ru-RU" sz="3400" b="1" dirty="0" err="1"/>
              <a:t>Глазурують</a:t>
            </a:r>
            <a:r>
              <a:rPr lang="ru-RU" sz="3400" b="1" dirty="0"/>
              <a:t>.</a:t>
            </a:r>
          </a:p>
          <a:p>
            <a:endParaRPr lang="ru-RU" sz="3400" b="1" dirty="0"/>
          </a:p>
          <a:p>
            <a:r>
              <a:rPr lang="ru-RU" sz="3400" b="1" dirty="0" err="1"/>
              <a:t>Окиснюють</a:t>
            </a:r>
            <a:r>
              <a:rPr lang="ru-RU" sz="3400" b="1" dirty="0"/>
              <a:t>.</a:t>
            </a:r>
          </a:p>
          <a:p>
            <a:endParaRPr lang="ru-RU" sz="3400" b="1" dirty="0"/>
          </a:p>
          <a:p>
            <a:r>
              <a:rPr lang="ru-RU" sz="3400" b="1" dirty="0" err="1"/>
              <a:t>Охолоджують</a:t>
            </a:r>
            <a:endParaRPr lang="ru-RU" sz="3400" b="1" dirty="0"/>
          </a:p>
          <a:p>
            <a:endParaRPr lang="ru-RU" sz="3400" b="1" dirty="0"/>
          </a:p>
          <a:p>
            <a:r>
              <a:rPr lang="ru-RU" sz="3400" b="1" dirty="0" err="1"/>
              <a:t>Консервують</a:t>
            </a:r>
            <a:r>
              <a:rPr lang="ru-RU" sz="3400" b="1" dirty="0"/>
              <a:t>.</a:t>
            </a:r>
          </a:p>
          <a:p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18166"/>
            <a:ext cx="6231086" cy="40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3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80920" cy="1154097"/>
          </a:xfrm>
        </p:spPr>
        <p:txBody>
          <a:bodyPr>
            <a:noAutofit/>
          </a:bodyPr>
          <a:lstStyle/>
          <a:p>
            <a:r>
              <a:rPr lang="ru-RU" sz="4400" b="1" i="1" dirty="0" err="1"/>
              <a:t>Корисні</a:t>
            </a:r>
            <a:r>
              <a:rPr lang="ru-RU" sz="4400" b="1" i="1" dirty="0"/>
              <a:t> і </a:t>
            </a:r>
            <a:r>
              <a:rPr lang="ru-RU" sz="4400" b="1" i="1" dirty="0" err="1"/>
              <a:t>безпечні</a:t>
            </a:r>
            <a:r>
              <a:rPr lang="ru-RU" sz="4400" b="1" i="1" dirty="0"/>
              <a:t> добавки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5040560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200" dirty="0" err="1"/>
              <a:t>С</a:t>
            </a:r>
            <a:r>
              <a:rPr lang="ru-RU" sz="2200" dirty="0" err="1" smtClean="0"/>
              <a:t>еред</a:t>
            </a:r>
            <a:r>
              <a:rPr lang="ru-RU" sz="2200" dirty="0" smtClean="0"/>
              <a:t> </a:t>
            </a:r>
            <a:r>
              <a:rPr lang="ru-RU" sz="2200" dirty="0" err="1"/>
              <a:t>численної</a:t>
            </a:r>
            <a:r>
              <a:rPr lang="ru-RU" sz="2200" dirty="0"/>
              <a:t> </a:t>
            </a:r>
            <a:r>
              <a:rPr lang="ru-RU" sz="2200" dirty="0" err="1"/>
              <a:t>групи</a:t>
            </a:r>
            <a:r>
              <a:rPr lang="ru-RU" sz="2200" dirty="0"/>
              <a:t> </a:t>
            </a:r>
            <a:r>
              <a:rPr lang="ru-RU" sz="2200" dirty="0" err="1"/>
              <a:t>харчових</a:t>
            </a:r>
            <a:r>
              <a:rPr lang="ru-RU" sz="2200" dirty="0"/>
              <a:t> добавок є </a:t>
            </a:r>
            <a:r>
              <a:rPr lang="ru-RU" sz="2200" dirty="0" smtClean="0"/>
              <a:t>абсолютно </a:t>
            </a:r>
            <a:r>
              <a:rPr lang="ru-RU" sz="2200" dirty="0" err="1"/>
              <a:t>безпечні</a:t>
            </a:r>
            <a:r>
              <a:rPr lang="ru-RU" sz="2200" dirty="0"/>
              <a:t>, </a:t>
            </a:r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яких</a:t>
            </a:r>
            <a:r>
              <a:rPr lang="ru-RU" sz="2200" dirty="0"/>
              <a:t> не повинно </a:t>
            </a:r>
            <a:r>
              <a:rPr lang="ru-RU" sz="2200" dirty="0" err="1"/>
              <a:t>викликати</a:t>
            </a:r>
            <a:r>
              <a:rPr lang="ru-RU" sz="2200" dirty="0"/>
              <a:t> </a:t>
            </a:r>
            <a:r>
              <a:rPr lang="ru-RU" sz="2200" dirty="0" err="1"/>
              <a:t>перестороги</a:t>
            </a:r>
            <a:r>
              <a:rPr lang="ru-RU" sz="2200" dirty="0"/>
              <a:t> в </a:t>
            </a:r>
            <a:r>
              <a:rPr lang="ru-RU" sz="2200" dirty="0" err="1"/>
              <a:t>споживачів</a:t>
            </a:r>
            <a:r>
              <a:rPr lang="ru-RU" sz="2200" dirty="0"/>
              <a:t>. </a:t>
            </a:r>
            <a:r>
              <a:rPr lang="ru-RU" sz="2200" dirty="0" err="1"/>
              <a:t>Приміром</a:t>
            </a:r>
            <a:r>
              <a:rPr lang="ru-RU" sz="2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2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харчовий</a:t>
            </a:r>
            <a:r>
              <a:rPr lang="ru-RU" sz="2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барвник</a:t>
            </a:r>
            <a:r>
              <a:rPr lang="ru-RU" sz="2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куркумін</a:t>
            </a:r>
            <a:r>
              <a:rPr lang="ru-RU" sz="2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(Е 100)</a:t>
            </a:r>
            <a:r>
              <a:rPr lang="ru-RU" sz="2200" dirty="0"/>
              <a:t> </a:t>
            </a:r>
            <a:r>
              <a:rPr lang="ru-RU" sz="2200" dirty="0" err="1"/>
              <a:t>виготовляється</a:t>
            </a:r>
            <a:r>
              <a:rPr lang="ru-RU" sz="2200" dirty="0"/>
              <a:t> з </a:t>
            </a:r>
            <a:r>
              <a:rPr lang="ru-RU" sz="2200" dirty="0" err="1"/>
              <a:t>тропічної</a:t>
            </a:r>
            <a:r>
              <a:rPr lang="ru-RU" sz="2200" dirty="0"/>
              <a:t> </a:t>
            </a:r>
            <a:r>
              <a:rPr lang="ru-RU" sz="2200" dirty="0" err="1"/>
              <a:t>рослини</a:t>
            </a:r>
            <a:r>
              <a:rPr lang="ru-RU" sz="2200" dirty="0"/>
              <a:t> С</a:t>
            </a:r>
            <a:r>
              <a:rPr lang="en-US" sz="2200" dirty="0" err="1"/>
              <a:t>urcuma</a:t>
            </a:r>
            <a:r>
              <a:rPr lang="en-US" sz="2200" dirty="0"/>
              <a:t> longa L., </a:t>
            </a:r>
            <a:r>
              <a:rPr lang="ru-RU" sz="2200" dirty="0"/>
              <a:t>і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</a:t>
            </a:r>
            <a:r>
              <a:rPr lang="ru-RU" sz="2200" dirty="0" err="1"/>
              <a:t>лікувальний</a:t>
            </a:r>
            <a:r>
              <a:rPr lang="ru-RU" sz="2200" dirty="0"/>
              <a:t> </a:t>
            </a:r>
            <a:r>
              <a:rPr lang="ru-RU" sz="2200" dirty="0" err="1"/>
              <a:t>ефект</a:t>
            </a:r>
            <a:r>
              <a:rPr lang="ru-RU" sz="2200" dirty="0"/>
              <a:t>, </a:t>
            </a:r>
            <a:r>
              <a:rPr lang="ru-RU" sz="2200" dirty="0" err="1"/>
              <a:t>очищаючи</a:t>
            </a:r>
            <a:r>
              <a:rPr lang="ru-RU" sz="2200" dirty="0"/>
              <a:t> </a:t>
            </a:r>
            <a:r>
              <a:rPr lang="ru-RU" sz="2200" dirty="0" err="1"/>
              <a:t>кровоносні</a:t>
            </a:r>
            <a:r>
              <a:rPr lang="ru-RU" sz="2200" dirty="0"/>
              <a:t> </a:t>
            </a:r>
            <a:r>
              <a:rPr lang="ru-RU" sz="2200" dirty="0" err="1"/>
              <a:t>судини</a:t>
            </a:r>
            <a:r>
              <a:rPr lang="ru-RU" sz="2200" dirty="0"/>
              <a:t> та </a:t>
            </a:r>
            <a:r>
              <a:rPr lang="ru-RU" sz="2200" dirty="0" err="1"/>
              <a:t>покращуючи</a:t>
            </a:r>
            <a:r>
              <a:rPr lang="ru-RU" sz="2200" dirty="0"/>
              <a:t> </a:t>
            </a:r>
            <a:r>
              <a:rPr lang="ru-RU" sz="2200" dirty="0" err="1" smtClean="0"/>
              <a:t>травлення</a:t>
            </a:r>
            <a:endParaRPr lang="ru-RU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20384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8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196752"/>
            <a:ext cx="4005875" cy="4896544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корисні</a:t>
            </a:r>
            <a:r>
              <a:rPr lang="ru-RU" sz="2800" dirty="0"/>
              <a:t> </a:t>
            </a:r>
            <a:r>
              <a:rPr lang="ru-RU" sz="2800" dirty="0" err="1"/>
              <a:t>властивості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харчовий</a:t>
            </a:r>
            <a:r>
              <a:rPr lang="ru-RU" sz="2800" dirty="0"/>
              <a:t> </a:t>
            </a:r>
            <a:r>
              <a:rPr lang="ru-RU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барвник</a:t>
            </a:r>
            <a:r>
              <a:rPr lang="ru-RU" sz="2800" dirty="0"/>
              <a:t> </a:t>
            </a:r>
            <a:r>
              <a:rPr lang="ru-RU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хлорофіл</a:t>
            </a:r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(Е 140)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пригнічує</a:t>
            </a:r>
            <a:r>
              <a:rPr lang="ru-RU" sz="2800" dirty="0"/>
              <a:t> </a:t>
            </a:r>
            <a:r>
              <a:rPr lang="ru-RU" sz="2800" dirty="0" err="1"/>
              <a:t>злоякісні</a:t>
            </a:r>
            <a:r>
              <a:rPr lang="ru-RU" sz="2800" dirty="0"/>
              <a:t> </a:t>
            </a:r>
            <a:r>
              <a:rPr lang="ru-RU" sz="2800" dirty="0" err="1"/>
              <a:t>клітини</a:t>
            </a:r>
            <a:r>
              <a:rPr lang="ru-RU" sz="2800" dirty="0"/>
              <a:t>, </a:t>
            </a:r>
            <a:r>
              <a:rPr lang="ru-RU" sz="2800" dirty="0" err="1"/>
              <a:t>виводить</a:t>
            </a:r>
            <a:r>
              <a:rPr lang="ru-RU" sz="2800" dirty="0"/>
              <a:t> з </a:t>
            </a:r>
            <a:r>
              <a:rPr lang="ru-RU" sz="2800" dirty="0" err="1"/>
              <a:t>організму</a:t>
            </a:r>
            <a:r>
              <a:rPr lang="ru-RU" sz="2800" dirty="0"/>
              <a:t> </a:t>
            </a:r>
            <a:r>
              <a:rPr lang="ru-RU" sz="2800" dirty="0" err="1"/>
              <a:t>токсини</a:t>
            </a:r>
            <a:r>
              <a:rPr lang="ru-RU" sz="2800" dirty="0"/>
              <a:t> та </a:t>
            </a:r>
            <a:r>
              <a:rPr lang="ru-RU" sz="2800" dirty="0" err="1"/>
              <a:t>канцерогени</a:t>
            </a:r>
            <a:r>
              <a:rPr lang="ru-RU" sz="2800" dirty="0"/>
              <a:t>.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err="1"/>
              <a:t>барвник</a:t>
            </a:r>
            <a:r>
              <a:rPr lang="ru-RU" sz="2800" dirty="0"/>
              <a:t> </a:t>
            </a:r>
            <a:r>
              <a:rPr lang="ru-RU" sz="2800" dirty="0" err="1"/>
              <a:t>хлорофіл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при </a:t>
            </a:r>
            <a:r>
              <a:rPr lang="ru-RU" sz="2800" dirty="0" err="1"/>
              <a:t>виробництві</a:t>
            </a:r>
            <a:r>
              <a:rPr lang="ru-RU" sz="2800" dirty="0"/>
              <a:t> </a:t>
            </a:r>
            <a:r>
              <a:rPr lang="ru-RU" sz="2800" dirty="0" err="1"/>
              <a:t>соусів</a:t>
            </a:r>
            <a:r>
              <a:rPr lang="ru-RU" sz="2800" dirty="0"/>
              <a:t>, </a:t>
            </a:r>
            <a:r>
              <a:rPr lang="ru-RU" sz="2800" dirty="0" err="1"/>
              <a:t>морозива</a:t>
            </a:r>
            <a:r>
              <a:rPr lang="ru-RU" sz="2800" dirty="0"/>
              <a:t>, </a:t>
            </a:r>
            <a:r>
              <a:rPr lang="ru-RU" sz="2800" dirty="0" err="1"/>
              <a:t>йогуртів</a:t>
            </a:r>
            <a:r>
              <a:rPr lang="ru-RU" sz="2800" dirty="0"/>
              <a:t> та </a:t>
            </a:r>
            <a:r>
              <a:rPr lang="ru-RU" sz="2800" dirty="0" err="1"/>
              <a:t>молочних</a:t>
            </a:r>
            <a:r>
              <a:rPr lang="ru-RU" sz="2800" dirty="0"/>
              <a:t> </a:t>
            </a:r>
            <a:r>
              <a:rPr lang="ru-RU" sz="2800" dirty="0" err="1"/>
              <a:t>десертів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64704"/>
            <a:ext cx="44644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064896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 err="1"/>
              <a:t>Серед</a:t>
            </a:r>
            <a:r>
              <a:rPr lang="ru-RU" sz="2400" dirty="0"/>
              <a:t> низки </a:t>
            </a:r>
            <a:r>
              <a:rPr lang="ru-RU" sz="2400" dirty="0" err="1"/>
              <a:t>безпечних</a:t>
            </a:r>
            <a:r>
              <a:rPr lang="ru-RU" sz="2400" dirty="0"/>
              <a:t> </a:t>
            </a:r>
            <a:r>
              <a:rPr lang="ru-RU" sz="2400" dirty="0" err="1"/>
              <a:t>барвників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відзначити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кармін</a:t>
            </a:r>
            <a:r>
              <a:rPr lang="ru-RU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(Е 120)</a:t>
            </a:r>
            <a:r>
              <a:rPr lang="ru-RU" sz="2400" dirty="0"/>
              <a:t>, </a:t>
            </a:r>
            <a:r>
              <a:rPr lang="ru-RU" sz="2400" dirty="0" err="1"/>
              <a:t>речовину</a:t>
            </a:r>
            <a:r>
              <a:rPr lang="ru-RU" sz="2400" dirty="0"/>
              <a:t> </a:t>
            </a:r>
            <a:r>
              <a:rPr lang="ru-RU" sz="2400" dirty="0" err="1"/>
              <a:t>червоного</a:t>
            </a:r>
            <a:r>
              <a:rPr lang="ru-RU" sz="2400" dirty="0"/>
              <a:t> </a:t>
            </a:r>
            <a:r>
              <a:rPr lang="ru-RU" sz="2400" dirty="0" err="1"/>
              <a:t>кольору</a:t>
            </a:r>
            <a:r>
              <a:rPr lang="ru-RU" sz="2400" dirty="0"/>
              <a:t>, яку </a:t>
            </a: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при </a:t>
            </a:r>
            <a:r>
              <a:rPr lang="ru-RU" sz="2400" dirty="0" err="1"/>
              <a:t>виробництві</a:t>
            </a:r>
            <a:r>
              <a:rPr lang="ru-RU" sz="2400" dirty="0"/>
              <a:t> </a:t>
            </a:r>
            <a:r>
              <a:rPr lang="ru-RU" sz="2400" dirty="0" err="1"/>
              <a:t>морозива</a:t>
            </a:r>
            <a:r>
              <a:rPr lang="ru-RU" sz="2400" dirty="0"/>
              <a:t> та </a:t>
            </a:r>
            <a:r>
              <a:rPr lang="ru-RU" sz="2400" dirty="0" err="1"/>
              <a:t>йогуртів</a:t>
            </a:r>
            <a:r>
              <a:rPr lang="ru-RU" sz="2400" dirty="0"/>
              <a:t> і каротин (Е 160), </a:t>
            </a:r>
            <a:r>
              <a:rPr lang="ru-RU" sz="2400" dirty="0" err="1"/>
              <a:t>жовтий</a:t>
            </a:r>
            <a:r>
              <a:rPr lang="ru-RU" sz="2400" dirty="0"/>
              <a:t> </a:t>
            </a:r>
            <a:r>
              <a:rPr lang="ru-RU" sz="2400" dirty="0" err="1"/>
              <a:t>пігмент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при </a:t>
            </a:r>
            <a:r>
              <a:rPr lang="ru-RU" sz="2400" dirty="0" err="1"/>
              <a:t>виробництві</a:t>
            </a:r>
            <a:r>
              <a:rPr lang="ru-RU" sz="2400" dirty="0"/>
              <a:t> </a:t>
            </a:r>
            <a:r>
              <a:rPr lang="ru-RU" sz="2400" dirty="0" err="1"/>
              <a:t>безалкогольних</a:t>
            </a:r>
            <a:r>
              <a:rPr lang="ru-RU" sz="2400" dirty="0"/>
              <a:t> </a:t>
            </a:r>
            <a:r>
              <a:rPr lang="ru-RU" sz="2400" dirty="0" err="1"/>
              <a:t>напоїв</a:t>
            </a:r>
            <a:r>
              <a:rPr lang="ru-RU" sz="2400" dirty="0"/>
              <a:t>, </a:t>
            </a:r>
            <a:r>
              <a:rPr lang="ru-RU" sz="2400" dirty="0" err="1"/>
              <a:t>морозива</a:t>
            </a:r>
            <a:r>
              <a:rPr lang="ru-RU" sz="2400" dirty="0"/>
              <a:t>, </a:t>
            </a:r>
            <a:r>
              <a:rPr lang="ru-RU" sz="2400" dirty="0" err="1"/>
              <a:t>майонезів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7191375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6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116632"/>
            <a:ext cx="8784976" cy="1358044"/>
          </a:xfrm>
        </p:spPr>
        <p:txBody>
          <a:bodyPr>
            <a:noAutofit/>
          </a:bodyPr>
          <a:lstStyle/>
          <a:p>
            <a:r>
              <a:rPr lang="uk-UA" sz="4200" b="1" i="1" dirty="0" smtClean="0"/>
              <a:t>Шкідливі складові </a:t>
            </a:r>
            <a:r>
              <a:rPr lang="uk-UA" sz="4200" b="1" i="1" dirty="0" err="1" smtClean="0"/>
              <a:t>біологіч-</a:t>
            </a:r>
            <a:r>
              <a:rPr lang="uk-UA" sz="4200" b="1" i="1" dirty="0" smtClean="0"/>
              <a:t/>
            </a:r>
            <a:br>
              <a:rPr lang="uk-UA" sz="4200" b="1" i="1" dirty="0" smtClean="0"/>
            </a:br>
            <a:r>
              <a:rPr lang="uk-UA" sz="4200" b="1" i="1" dirty="0" smtClean="0"/>
              <a:t>них </a:t>
            </a:r>
            <a:r>
              <a:rPr lang="uk-UA" sz="4200" b="1" i="1" dirty="0" err="1" smtClean="0"/>
              <a:t>добвок</a:t>
            </a:r>
            <a:r>
              <a:rPr lang="uk-UA" sz="4200" b="1" i="1" dirty="0" smtClean="0"/>
              <a:t>:</a:t>
            </a:r>
            <a:endParaRPr lang="ru-RU" sz="4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392488"/>
          </a:xfrm>
        </p:spPr>
        <p:txBody>
          <a:bodyPr>
            <a:noAutofit/>
          </a:bodyPr>
          <a:lstStyle/>
          <a:p>
            <a:r>
              <a:rPr lang="ru-RU" sz="1200" b="1" dirty="0"/>
              <a:t>Е103, Е105, Е121, Е123, Е125, Е126, Е130, Е131, Е142, Е153 — </a:t>
            </a:r>
            <a:r>
              <a:rPr lang="ru-RU" sz="12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барвники</a:t>
            </a:r>
            <a:r>
              <a:rPr lang="ru-RU" sz="1200" b="1" dirty="0"/>
              <a:t>. </a:t>
            </a:r>
            <a:r>
              <a:rPr lang="ru-RU" sz="1200" b="1" dirty="0" err="1"/>
              <a:t>Входять</a:t>
            </a:r>
            <a:r>
              <a:rPr lang="ru-RU" sz="1200" b="1" dirty="0"/>
              <a:t> до складу </a:t>
            </a:r>
            <a:r>
              <a:rPr lang="ru-RU" sz="1200" b="1" dirty="0" err="1"/>
              <a:t>солодких</a:t>
            </a:r>
            <a:r>
              <a:rPr lang="ru-RU" sz="1200" b="1" dirty="0"/>
              <a:t> </a:t>
            </a:r>
            <a:r>
              <a:rPr lang="ru-RU" sz="1200" b="1" dirty="0" err="1"/>
              <a:t>газованих</a:t>
            </a:r>
            <a:r>
              <a:rPr lang="ru-RU" sz="1200" b="1" dirty="0"/>
              <a:t> </a:t>
            </a:r>
            <a:r>
              <a:rPr lang="ru-RU" sz="1200" b="1" dirty="0" err="1"/>
              <a:t>напоїв</a:t>
            </a:r>
            <a:r>
              <a:rPr lang="ru-RU" sz="1200" b="1" dirty="0"/>
              <a:t>, </a:t>
            </a:r>
            <a:r>
              <a:rPr lang="ru-RU" sz="1200" b="1" dirty="0" err="1"/>
              <a:t>льодяників</a:t>
            </a:r>
            <a:r>
              <a:rPr lang="ru-RU" sz="1200" b="1" dirty="0"/>
              <a:t>, </a:t>
            </a:r>
            <a:r>
              <a:rPr lang="ru-RU" sz="1200" b="1" dirty="0" err="1"/>
              <a:t>кольоровому</a:t>
            </a:r>
            <a:r>
              <a:rPr lang="ru-RU" sz="1200" b="1" dirty="0"/>
              <a:t> </a:t>
            </a:r>
            <a:r>
              <a:rPr lang="ru-RU" sz="1200" b="1" dirty="0" err="1"/>
              <a:t>морозиві</a:t>
            </a:r>
            <a:r>
              <a:rPr lang="ru-RU" sz="1200" b="1" dirty="0"/>
              <a:t>. </a:t>
            </a:r>
            <a:r>
              <a:rPr lang="ru-RU" sz="1200" b="1" dirty="0" err="1"/>
              <a:t>Можуть</a:t>
            </a:r>
            <a:r>
              <a:rPr lang="ru-RU" sz="1200" b="1" dirty="0"/>
              <a:t> </a:t>
            </a:r>
            <a:r>
              <a:rPr lang="ru-RU" sz="1200" b="1" dirty="0" err="1"/>
              <a:t>сприяти</a:t>
            </a:r>
            <a:r>
              <a:rPr lang="ru-RU" sz="1200" b="1" dirty="0"/>
              <a:t> </a:t>
            </a:r>
            <a:r>
              <a:rPr lang="ru-RU" sz="1200" b="1" dirty="0" err="1"/>
              <a:t>утворенню</a:t>
            </a:r>
            <a:r>
              <a:rPr lang="ru-RU" sz="1200" b="1" dirty="0"/>
              <a:t> </a:t>
            </a:r>
            <a:r>
              <a:rPr lang="ru-RU" sz="1200" b="1" dirty="0" err="1"/>
              <a:t>злоякісних</a:t>
            </a:r>
            <a:r>
              <a:rPr lang="ru-RU" sz="1200" b="1" dirty="0"/>
              <a:t> </a:t>
            </a:r>
            <a:r>
              <a:rPr lang="ru-RU" sz="1200" b="1" dirty="0" err="1"/>
              <a:t>пухлин</a:t>
            </a:r>
            <a:r>
              <a:rPr lang="ru-RU" sz="1200" b="1" dirty="0"/>
              <a:t>.</a:t>
            </a:r>
          </a:p>
          <a:p>
            <a:endParaRPr lang="ru-RU" sz="1200" b="1" dirty="0"/>
          </a:p>
          <a:p>
            <a:r>
              <a:rPr lang="ru-RU" sz="1200" b="1" dirty="0"/>
              <a:t>Е171-Е173 — </a:t>
            </a:r>
            <a:r>
              <a:rPr lang="ru-RU" sz="12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барвники</a:t>
            </a:r>
            <a:r>
              <a:rPr lang="ru-RU" sz="1200" b="1" dirty="0"/>
              <a:t>. </a:t>
            </a:r>
            <a:r>
              <a:rPr lang="ru-RU" sz="1200" b="1" dirty="0" err="1"/>
              <a:t>Входять</a:t>
            </a:r>
            <a:r>
              <a:rPr lang="ru-RU" sz="1200" b="1" dirty="0"/>
              <a:t> до складу </a:t>
            </a:r>
            <a:r>
              <a:rPr lang="ru-RU" sz="1200" b="1" dirty="0" err="1"/>
              <a:t>солодких</a:t>
            </a:r>
            <a:r>
              <a:rPr lang="ru-RU" sz="1200" b="1" dirty="0"/>
              <a:t> </a:t>
            </a:r>
            <a:r>
              <a:rPr lang="ru-RU" sz="1200" b="1" dirty="0" err="1"/>
              <a:t>газованих</a:t>
            </a:r>
            <a:r>
              <a:rPr lang="ru-RU" sz="1200" b="1" dirty="0"/>
              <a:t> </a:t>
            </a:r>
            <a:r>
              <a:rPr lang="ru-RU" sz="1200" b="1" dirty="0" err="1"/>
              <a:t>напоїв</a:t>
            </a:r>
            <a:r>
              <a:rPr lang="ru-RU" sz="1200" b="1" dirty="0"/>
              <a:t>, </a:t>
            </a:r>
            <a:r>
              <a:rPr lang="ru-RU" sz="1200" b="1" dirty="0" err="1"/>
              <a:t>льодяників</a:t>
            </a:r>
            <a:r>
              <a:rPr lang="ru-RU" sz="1200" b="1" dirty="0"/>
              <a:t>, </a:t>
            </a:r>
            <a:r>
              <a:rPr lang="ru-RU" sz="1200" b="1" dirty="0" err="1"/>
              <a:t>кольоровому</a:t>
            </a:r>
            <a:r>
              <a:rPr lang="ru-RU" sz="1200" b="1" dirty="0"/>
              <a:t> </a:t>
            </a:r>
            <a:r>
              <a:rPr lang="ru-RU" sz="1200" b="1" dirty="0" err="1"/>
              <a:t>морозиві</a:t>
            </a:r>
            <a:r>
              <a:rPr lang="ru-RU" sz="1200" b="1" dirty="0"/>
              <a:t>. </a:t>
            </a:r>
            <a:r>
              <a:rPr lang="ru-RU" sz="1200" b="1" dirty="0" err="1"/>
              <a:t>Можуть</a:t>
            </a:r>
            <a:r>
              <a:rPr lang="ru-RU" sz="1200" b="1" dirty="0"/>
              <a:t> бути причиною хвороб </a:t>
            </a:r>
            <a:r>
              <a:rPr lang="ru-RU" sz="1200" b="1" dirty="0" err="1"/>
              <a:t>нирок</a:t>
            </a:r>
            <a:r>
              <a:rPr lang="ru-RU" sz="1200" b="1" dirty="0"/>
              <a:t> та </a:t>
            </a:r>
            <a:r>
              <a:rPr lang="ru-RU" sz="1200" b="1" dirty="0" err="1"/>
              <a:t>печінки</a:t>
            </a:r>
            <a:r>
              <a:rPr lang="ru-RU" sz="1200" b="1" dirty="0"/>
              <a:t>.</a:t>
            </a:r>
          </a:p>
          <a:p>
            <a:endParaRPr lang="ru-RU" sz="1200" b="1" dirty="0"/>
          </a:p>
          <a:p>
            <a:r>
              <a:rPr lang="ru-RU" sz="1200" b="1" dirty="0"/>
              <a:t>Е210, Е211, Е213-Е217, Е240 — </a:t>
            </a:r>
            <a:r>
              <a:rPr lang="ru-RU" sz="12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консерванти</a:t>
            </a:r>
            <a:r>
              <a:rPr lang="ru-RU" sz="1200" b="1" dirty="0"/>
              <a:t>. </a:t>
            </a:r>
            <a:r>
              <a:rPr lang="ru-RU" sz="1200" b="1" dirty="0" err="1"/>
              <a:t>Входять</a:t>
            </a:r>
            <a:r>
              <a:rPr lang="ru-RU" sz="1200" b="1" dirty="0"/>
              <a:t> до складу </a:t>
            </a:r>
            <a:r>
              <a:rPr lang="ru-RU" sz="1200" b="1" dirty="0" err="1"/>
              <a:t>різноманітних</a:t>
            </a:r>
            <a:r>
              <a:rPr lang="ru-RU" sz="1200" b="1" dirty="0"/>
              <a:t> </a:t>
            </a:r>
            <a:r>
              <a:rPr lang="ru-RU" sz="1200" b="1" dirty="0" err="1"/>
              <a:t>консервів</a:t>
            </a:r>
            <a:r>
              <a:rPr lang="ru-RU" sz="1200" b="1" dirty="0"/>
              <a:t>: </a:t>
            </a:r>
            <a:r>
              <a:rPr lang="ru-RU" sz="1200" b="1" dirty="0" err="1"/>
              <a:t>гриби</a:t>
            </a:r>
            <a:r>
              <a:rPr lang="ru-RU" sz="1200" b="1" dirty="0"/>
              <a:t> та </a:t>
            </a:r>
            <a:r>
              <a:rPr lang="ru-RU" sz="1200" b="1" dirty="0" err="1"/>
              <a:t>овочі</a:t>
            </a:r>
            <a:r>
              <a:rPr lang="ru-RU" sz="1200" b="1" dirty="0"/>
              <a:t>, </a:t>
            </a:r>
            <a:r>
              <a:rPr lang="ru-RU" sz="1200" b="1" dirty="0" err="1"/>
              <a:t>варення</a:t>
            </a:r>
            <a:r>
              <a:rPr lang="ru-RU" sz="1200" b="1" dirty="0"/>
              <a:t>, соки та </a:t>
            </a:r>
            <a:r>
              <a:rPr lang="ru-RU" sz="1200" b="1" dirty="0" err="1"/>
              <a:t>компоти</a:t>
            </a:r>
            <a:r>
              <a:rPr lang="ru-RU" sz="1200" b="1" dirty="0"/>
              <a:t>. </a:t>
            </a:r>
            <a:r>
              <a:rPr lang="ru-RU" sz="1200" b="1" dirty="0" err="1"/>
              <a:t>Можуть</a:t>
            </a:r>
            <a:r>
              <a:rPr lang="ru-RU" sz="1200" b="1" dirty="0"/>
              <a:t> </a:t>
            </a:r>
            <a:r>
              <a:rPr lang="ru-RU" sz="1200" b="1" dirty="0" err="1"/>
              <a:t>сприяти</a:t>
            </a:r>
            <a:r>
              <a:rPr lang="ru-RU" sz="1200" b="1" dirty="0"/>
              <a:t> </a:t>
            </a:r>
            <a:r>
              <a:rPr lang="ru-RU" sz="1200" b="1" dirty="0" err="1"/>
              <a:t>утворенню</a:t>
            </a:r>
            <a:r>
              <a:rPr lang="ru-RU" sz="1200" b="1" dirty="0"/>
              <a:t> </a:t>
            </a:r>
            <a:r>
              <a:rPr lang="ru-RU" sz="1200" b="1" dirty="0" err="1"/>
              <a:t>злоякісних</a:t>
            </a:r>
            <a:r>
              <a:rPr lang="ru-RU" sz="1200" b="1" dirty="0"/>
              <a:t> </a:t>
            </a:r>
            <a:r>
              <a:rPr lang="ru-RU" sz="1200" b="1" dirty="0" err="1"/>
              <a:t>пухлин</a:t>
            </a:r>
            <a:r>
              <a:rPr lang="ru-RU" sz="1200" b="1" dirty="0"/>
              <a:t>.</a:t>
            </a:r>
          </a:p>
          <a:p>
            <a:endParaRPr lang="ru-RU" sz="1200" b="1" dirty="0"/>
          </a:p>
          <a:p>
            <a:r>
              <a:rPr lang="ru-RU" sz="1200" b="1" dirty="0"/>
              <a:t>Е221-Е226 — </a:t>
            </a:r>
            <a:r>
              <a:rPr lang="ru-RU" sz="12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консерванти</a:t>
            </a:r>
            <a:r>
              <a:rPr lang="ru-RU" sz="1200" b="1" dirty="0"/>
              <a:t>. </a:t>
            </a:r>
            <a:r>
              <a:rPr lang="ru-RU" sz="1200" b="1" dirty="0" err="1"/>
              <a:t>Містяться</a:t>
            </a:r>
            <a:r>
              <a:rPr lang="ru-RU" sz="1200" b="1" dirty="0"/>
              <a:t> у консервах. </a:t>
            </a:r>
            <a:r>
              <a:rPr lang="ru-RU" sz="1200" b="1" dirty="0" err="1"/>
              <a:t>Можуть</a:t>
            </a:r>
            <a:r>
              <a:rPr lang="ru-RU" sz="1200" b="1" dirty="0"/>
              <a:t> </a:t>
            </a:r>
            <a:r>
              <a:rPr lang="ru-RU" sz="1200" b="1" dirty="0" err="1"/>
              <a:t>викликати</a:t>
            </a:r>
            <a:r>
              <a:rPr lang="ru-RU" sz="1200" b="1" dirty="0"/>
              <a:t> </a:t>
            </a:r>
            <a:r>
              <a:rPr lang="ru-RU" sz="1200" b="1" dirty="0" err="1"/>
              <a:t>захворювання</a:t>
            </a:r>
            <a:r>
              <a:rPr lang="ru-RU" sz="1200" b="1" dirty="0"/>
              <a:t> травного тракту.</a:t>
            </a:r>
          </a:p>
          <a:p>
            <a:endParaRPr lang="ru-RU" sz="1200" b="1" dirty="0"/>
          </a:p>
          <a:p>
            <a:r>
              <a:rPr lang="ru-RU" sz="1200" b="1" dirty="0"/>
              <a:t>Е230-Е232, Е239 — </a:t>
            </a:r>
            <a:r>
              <a:rPr lang="ru-RU" sz="12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консерванти</a:t>
            </a:r>
            <a:r>
              <a:rPr lang="ru-RU" sz="1200" b="1" dirty="0"/>
              <a:t>. </a:t>
            </a:r>
            <a:r>
              <a:rPr lang="ru-RU" sz="1200" b="1" dirty="0" err="1"/>
              <a:t>Входять</a:t>
            </a:r>
            <a:r>
              <a:rPr lang="ru-RU" sz="1200" b="1" dirty="0"/>
              <a:t> до складу </a:t>
            </a:r>
            <a:r>
              <a:rPr lang="ru-RU" sz="1200" b="1" dirty="0" err="1"/>
              <a:t>консервів</a:t>
            </a:r>
            <a:r>
              <a:rPr lang="ru-RU" sz="1200" b="1" dirty="0"/>
              <a:t>. </a:t>
            </a:r>
            <a:r>
              <a:rPr lang="ru-RU" sz="1200" b="1" dirty="0" err="1"/>
              <a:t>Можливими</a:t>
            </a:r>
            <a:r>
              <a:rPr lang="ru-RU" sz="1200" b="1" dirty="0"/>
              <a:t> </a:t>
            </a:r>
            <a:r>
              <a:rPr lang="ru-RU" sz="1200" b="1" dirty="0" err="1"/>
              <a:t>наслідками</a:t>
            </a:r>
            <a:r>
              <a:rPr lang="ru-RU" sz="1200" b="1" dirty="0"/>
              <a:t> є </a:t>
            </a:r>
            <a:r>
              <a:rPr lang="ru-RU" sz="1200" b="1" dirty="0" err="1"/>
              <a:t>різноманітні</a:t>
            </a:r>
            <a:r>
              <a:rPr lang="ru-RU" sz="1200" b="1" dirty="0"/>
              <a:t> </a:t>
            </a:r>
            <a:r>
              <a:rPr lang="ru-RU" sz="1200" b="1" dirty="0" err="1"/>
              <a:t>алергічні</a:t>
            </a:r>
            <a:r>
              <a:rPr lang="ru-RU" sz="1200" b="1" dirty="0"/>
              <a:t> </a:t>
            </a:r>
            <a:r>
              <a:rPr lang="ru-RU" sz="1200" b="1" dirty="0" err="1"/>
              <a:t>реакції</a:t>
            </a:r>
            <a:r>
              <a:rPr lang="ru-RU" sz="1200" b="1" dirty="0"/>
              <a:t>.</a:t>
            </a:r>
          </a:p>
          <a:p>
            <a:endParaRPr lang="ru-RU" sz="1200" b="1" dirty="0"/>
          </a:p>
          <a:p>
            <a:r>
              <a:rPr lang="ru-RU" sz="1200" b="1" dirty="0"/>
              <a:t>Е311-Е313 — </a:t>
            </a:r>
            <a:r>
              <a:rPr lang="ru-RU" sz="12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антиоксиданти</a:t>
            </a:r>
            <a:r>
              <a:rPr lang="ru-RU" sz="1200" b="1" dirty="0"/>
              <a:t>. </a:t>
            </a:r>
            <a:r>
              <a:rPr lang="ru-RU" sz="1200" b="1" dirty="0" err="1"/>
              <a:t>Входять</a:t>
            </a:r>
            <a:r>
              <a:rPr lang="ru-RU" sz="1200" b="1" dirty="0"/>
              <a:t> до складу </a:t>
            </a:r>
            <a:r>
              <a:rPr lang="ru-RU" sz="1200" b="1" dirty="0" err="1"/>
              <a:t>йогуртів</a:t>
            </a:r>
            <a:r>
              <a:rPr lang="ru-RU" sz="1200" b="1" dirty="0"/>
              <a:t>, </a:t>
            </a:r>
            <a:r>
              <a:rPr lang="ru-RU" sz="1200" b="1" dirty="0" err="1"/>
              <a:t>кисломолочних</a:t>
            </a:r>
            <a:r>
              <a:rPr lang="ru-RU" sz="1200" b="1" dirty="0"/>
              <a:t> </a:t>
            </a:r>
            <a:r>
              <a:rPr lang="ru-RU" sz="1200" b="1" dirty="0" err="1"/>
              <a:t>продуктів</a:t>
            </a:r>
            <a:r>
              <a:rPr lang="ru-RU" sz="1200" b="1" dirty="0"/>
              <a:t>, </a:t>
            </a:r>
            <a:r>
              <a:rPr lang="ru-RU" sz="1200" b="1" dirty="0" err="1"/>
              <a:t>ковбасних</a:t>
            </a:r>
            <a:r>
              <a:rPr lang="ru-RU" sz="1200" b="1" dirty="0"/>
              <a:t> </a:t>
            </a:r>
            <a:r>
              <a:rPr lang="ru-RU" sz="1200" b="1" dirty="0" err="1"/>
              <a:t>виробів</a:t>
            </a:r>
            <a:r>
              <a:rPr lang="ru-RU" sz="1200" b="1" dirty="0"/>
              <a:t>, вершкового масла, шоколаду. </a:t>
            </a:r>
            <a:r>
              <a:rPr lang="ru-RU" sz="1200" b="1" dirty="0" err="1"/>
              <a:t>Можуть</a:t>
            </a:r>
            <a:r>
              <a:rPr lang="ru-RU" sz="1200" b="1" dirty="0"/>
              <a:t> стати причиною </a:t>
            </a:r>
            <a:r>
              <a:rPr lang="ru-RU" sz="1200" b="1" dirty="0" err="1"/>
              <a:t>захворювань</a:t>
            </a:r>
            <a:r>
              <a:rPr lang="ru-RU" sz="1200" b="1" dirty="0"/>
              <a:t> травного тракту.</a:t>
            </a:r>
          </a:p>
          <a:p>
            <a:endParaRPr lang="ru-RU" sz="1200" b="1" dirty="0"/>
          </a:p>
          <a:p>
            <a:r>
              <a:rPr lang="ru-RU" sz="1200" b="1" dirty="0"/>
              <a:t>Е407, Е447, Е450 — </a:t>
            </a:r>
            <a:r>
              <a:rPr lang="ru-RU" sz="12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стабілізатори</a:t>
            </a:r>
            <a:r>
              <a:rPr lang="ru-RU" sz="1200" b="1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12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загусники</a:t>
            </a:r>
            <a:r>
              <a:rPr lang="ru-RU" sz="1200" b="1" dirty="0"/>
              <a:t>. </a:t>
            </a:r>
            <a:r>
              <a:rPr lang="ru-RU" sz="1200" b="1" dirty="0" err="1"/>
              <a:t>Входять</a:t>
            </a:r>
            <a:r>
              <a:rPr lang="ru-RU" sz="1200" b="1" dirty="0"/>
              <a:t> до складу </a:t>
            </a:r>
            <a:r>
              <a:rPr lang="ru-RU" sz="1200" b="1" dirty="0" err="1"/>
              <a:t>варення</a:t>
            </a:r>
            <a:r>
              <a:rPr lang="ru-RU" sz="1200" b="1" dirty="0"/>
              <a:t>, джему, </a:t>
            </a:r>
            <a:r>
              <a:rPr lang="ru-RU" sz="1200" b="1" dirty="0" err="1"/>
              <a:t>згущеного</a:t>
            </a:r>
            <a:r>
              <a:rPr lang="ru-RU" sz="1200" b="1" dirty="0"/>
              <a:t> молока, шоколадного </a:t>
            </a:r>
            <a:r>
              <a:rPr lang="ru-RU" sz="1200" b="1" dirty="0" err="1"/>
              <a:t>сиру</a:t>
            </a:r>
            <a:r>
              <a:rPr lang="ru-RU" sz="1200" b="1" dirty="0"/>
              <a:t>. </a:t>
            </a:r>
            <a:r>
              <a:rPr lang="ru-RU" sz="1200" b="1" dirty="0" err="1"/>
              <a:t>Можуть</a:t>
            </a:r>
            <a:r>
              <a:rPr lang="ru-RU" sz="1200" b="1" dirty="0"/>
              <a:t> стати причиною </a:t>
            </a:r>
            <a:r>
              <a:rPr lang="ru-RU" sz="1200" b="1" dirty="0" err="1"/>
              <a:t>захворювань</a:t>
            </a:r>
            <a:r>
              <a:rPr lang="ru-RU" sz="1200" b="1" dirty="0"/>
              <a:t> </a:t>
            </a:r>
            <a:r>
              <a:rPr lang="ru-RU" sz="1200" b="1" dirty="0" err="1"/>
              <a:t>нирок</a:t>
            </a:r>
            <a:r>
              <a:rPr lang="ru-RU" sz="1200" b="1" dirty="0"/>
              <a:t> та </a:t>
            </a:r>
            <a:r>
              <a:rPr lang="ru-RU" sz="1200" b="1" dirty="0" err="1"/>
              <a:t>печінки</a:t>
            </a:r>
            <a:r>
              <a:rPr lang="ru-RU" sz="1200" b="1" dirty="0"/>
              <a:t>.</a:t>
            </a:r>
          </a:p>
          <a:p>
            <a:endParaRPr lang="ru-RU" sz="1200" b="1" dirty="0"/>
          </a:p>
          <a:p>
            <a:r>
              <a:rPr lang="ru-RU" sz="1200" b="1" dirty="0"/>
              <a:t>Е461-Е446 — </a:t>
            </a:r>
            <a:r>
              <a:rPr lang="ru-RU" sz="1200" b="1" i="1" u="sng" dirty="0" err="1"/>
              <a:t>стабілізатори</a:t>
            </a:r>
            <a:r>
              <a:rPr lang="ru-RU" sz="1200" b="1" i="1" u="sng" dirty="0"/>
              <a:t> та </a:t>
            </a:r>
            <a:r>
              <a:rPr lang="ru-RU" sz="1200" b="1" i="1" u="sng" dirty="0" err="1"/>
              <a:t>загусники</a:t>
            </a:r>
            <a:r>
              <a:rPr lang="ru-RU" sz="1200" b="1" dirty="0"/>
              <a:t>. </a:t>
            </a:r>
            <a:r>
              <a:rPr lang="ru-RU" sz="1200" b="1" dirty="0" err="1"/>
              <a:t>Входять</a:t>
            </a:r>
            <a:r>
              <a:rPr lang="ru-RU" sz="1200" b="1" dirty="0"/>
              <a:t> до складу </a:t>
            </a:r>
            <a:r>
              <a:rPr lang="ru-RU" sz="1200" b="1" dirty="0" err="1"/>
              <a:t>варення</a:t>
            </a:r>
            <a:r>
              <a:rPr lang="ru-RU" sz="1200" b="1" dirty="0"/>
              <a:t>, джему, </a:t>
            </a:r>
            <a:r>
              <a:rPr lang="ru-RU" sz="1200" b="1" dirty="0" err="1"/>
              <a:t>згущеного</a:t>
            </a:r>
            <a:r>
              <a:rPr lang="ru-RU" sz="1200" b="1" dirty="0"/>
              <a:t> молока, шоколадного </a:t>
            </a:r>
            <a:r>
              <a:rPr lang="ru-RU" sz="1200" b="1" dirty="0" err="1"/>
              <a:t>сиру</a:t>
            </a:r>
            <a:r>
              <a:rPr lang="ru-RU" sz="1200" b="1" dirty="0"/>
              <a:t>. </a:t>
            </a:r>
            <a:r>
              <a:rPr lang="ru-RU" sz="1200" b="1" dirty="0" err="1"/>
              <a:t>Можуть</a:t>
            </a:r>
            <a:r>
              <a:rPr lang="ru-RU" sz="1200" b="1" dirty="0"/>
              <a:t> стати причиною хвороб травного тракту.</a:t>
            </a:r>
          </a:p>
          <a:p>
            <a:endParaRPr lang="ru-RU" sz="1200" b="1" dirty="0"/>
          </a:p>
          <a:p>
            <a:r>
              <a:rPr lang="ru-RU" sz="1200" b="1" dirty="0"/>
              <a:t>Е924а, Е924b – </a:t>
            </a:r>
            <a:r>
              <a:rPr lang="ru-RU" sz="12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піногасники</a:t>
            </a:r>
            <a:r>
              <a:rPr lang="ru-RU" sz="1200" b="1" dirty="0"/>
              <a:t>. </a:t>
            </a:r>
            <a:r>
              <a:rPr lang="ru-RU" sz="1200" b="1" dirty="0" err="1"/>
              <a:t>Входять</a:t>
            </a:r>
            <a:r>
              <a:rPr lang="ru-RU" sz="1200" b="1" dirty="0"/>
              <a:t> до складу </a:t>
            </a:r>
            <a:r>
              <a:rPr lang="ru-RU" sz="1200" b="1" dirty="0" err="1"/>
              <a:t>газованих</a:t>
            </a:r>
            <a:r>
              <a:rPr lang="ru-RU" sz="1200" b="1" dirty="0"/>
              <a:t> </a:t>
            </a:r>
            <a:r>
              <a:rPr lang="ru-RU" sz="1200" b="1" dirty="0" err="1"/>
              <a:t>напоїв</a:t>
            </a:r>
            <a:r>
              <a:rPr lang="ru-RU" sz="1200" b="1" dirty="0"/>
              <a:t>. </a:t>
            </a:r>
            <a:r>
              <a:rPr lang="ru-RU" sz="1200" b="1" dirty="0" err="1"/>
              <a:t>Можуть</a:t>
            </a:r>
            <a:r>
              <a:rPr lang="ru-RU" sz="1200" b="1" dirty="0"/>
              <a:t> </a:t>
            </a:r>
            <a:r>
              <a:rPr lang="ru-RU" sz="1200" b="1" dirty="0" err="1"/>
              <a:t>сприяти</a:t>
            </a:r>
            <a:r>
              <a:rPr lang="ru-RU" sz="1200" b="1" dirty="0"/>
              <a:t> </a:t>
            </a:r>
            <a:r>
              <a:rPr lang="ru-RU" sz="1200" b="1" dirty="0" err="1"/>
              <a:t>утворенню</a:t>
            </a:r>
            <a:r>
              <a:rPr lang="ru-RU" sz="1200" b="1" dirty="0"/>
              <a:t> </a:t>
            </a:r>
            <a:r>
              <a:rPr lang="ru-RU" sz="1200" b="1" dirty="0" err="1"/>
              <a:t>злоякісних</a:t>
            </a:r>
            <a:r>
              <a:rPr lang="ru-RU" sz="1200" b="1" dirty="0"/>
              <a:t> </a:t>
            </a:r>
            <a:r>
              <a:rPr lang="ru-RU" sz="1200" b="1" dirty="0" err="1"/>
              <a:t>пухлин</a:t>
            </a:r>
            <a:r>
              <a:rPr lang="ru-RU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89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135</TotalTime>
  <Words>608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Перспектива</vt:lpstr>
      <vt:lpstr>Доцільність і шкідливість біологічно активних добавок</vt:lpstr>
      <vt:lpstr>Поняття</vt:lpstr>
      <vt:lpstr>Презентация PowerPoint</vt:lpstr>
      <vt:lpstr>Форми випуску</vt:lpstr>
      <vt:lpstr>Функції харчових добавок</vt:lpstr>
      <vt:lpstr>Корисні і безпечні добавки</vt:lpstr>
      <vt:lpstr>Презентация PowerPoint</vt:lpstr>
      <vt:lpstr>Презентация PowerPoint</vt:lpstr>
      <vt:lpstr>Шкідливі складові біологіч- них добвок:</vt:lpstr>
      <vt:lpstr>Презентация PowerPoint</vt:lpstr>
      <vt:lpstr>Небезпека криється  в якості</vt:lpstr>
      <vt:lpstr>Просте правило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11</cp:revision>
  <dcterms:created xsi:type="dcterms:W3CDTF">2019-05-13T17:04:57Z</dcterms:created>
  <dcterms:modified xsi:type="dcterms:W3CDTF">2019-11-01T12:31:20Z</dcterms:modified>
</cp:coreProperties>
</file>