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sz="7200" dirty="0" smtClean="0"/>
              <a:t>Біогаз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0738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1124744"/>
            <a:ext cx="3316885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400—450 млн т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газу з </a:t>
            </a:r>
            <a:r>
              <a:rPr lang="ru-RU" dirty="0" err="1"/>
              <a:t>теплотою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17-20 МДж/м3 становить 100 м3/т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5 м3/т у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3" y="404664"/>
            <a:ext cx="518016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0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624936" cy="41825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біогазу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метану в атмосферу. Метан вносить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корективи</a:t>
            </a:r>
            <a:r>
              <a:rPr lang="ru-RU" dirty="0"/>
              <a:t> до стану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Формується</a:t>
            </a:r>
            <a:r>
              <a:rPr lang="ru-RU" dirty="0"/>
              <a:t> «</a:t>
            </a:r>
            <a:r>
              <a:rPr lang="ru-RU" dirty="0" err="1"/>
              <a:t>лінза</a:t>
            </a:r>
            <a:r>
              <a:rPr lang="ru-RU" dirty="0"/>
              <a:t>» з </a:t>
            </a:r>
            <a:r>
              <a:rPr lang="ru-RU" dirty="0" err="1"/>
              <a:t>газів</a:t>
            </a:r>
            <a:r>
              <a:rPr lang="ru-RU" dirty="0"/>
              <a:t> і особливо </a:t>
            </a:r>
            <a:r>
              <a:rPr lang="ru-RU" dirty="0" err="1"/>
              <a:t>з'єднань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яка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тепла в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Таким чином, тепло </a:t>
            </a:r>
            <a:r>
              <a:rPr lang="ru-RU" dirty="0" err="1"/>
              <a:t>концентрується</a:t>
            </a:r>
            <a:r>
              <a:rPr lang="ru-RU" dirty="0"/>
              <a:t>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, і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все </a:t>
            </a:r>
            <a:r>
              <a:rPr lang="ru-RU" dirty="0" err="1"/>
              <a:t>спекотніше</a:t>
            </a:r>
            <a:r>
              <a:rPr lang="ru-RU" dirty="0"/>
              <a:t> і </a:t>
            </a:r>
            <a:r>
              <a:rPr lang="ru-RU" dirty="0" err="1"/>
              <a:t>спекотніше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метан </a:t>
            </a:r>
            <a:r>
              <a:rPr lang="ru-RU" dirty="0" err="1"/>
              <a:t>має</a:t>
            </a:r>
            <a:r>
              <a:rPr lang="ru-RU" dirty="0"/>
              <a:t> в 21 раз </a:t>
            </a:r>
            <a:r>
              <a:rPr lang="ru-RU" dirty="0" err="1"/>
              <a:t>сильніший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двоокис</a:t>
            </a:r>
            <a:r>
              <a:rPr lang="ru-RU" dirty="0"/>
              <a:t> </a:t>
            </a:r>
            <a:r>
              <a:rPr lang="ru-RU" dirty="0" err="1" smtClean="0"/>
              <a:t>вуглецю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5"/>
          <a:stretch/>
        </p:blipFill>
        <p:spPr bwMode="auto">
          <a:xfrm>
            <a:off x="2843808" y="3462357"/>
            <a:ext cx="6223620" cy="330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0874"/>
            <a:ext cx="2286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55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7173416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Дяку</a:t>
            </a:r>
            <a:r>
              <a:rPr lang="uk-UA" sz="7200" b="1" dirty="0" smtClean="0">
                <a:solidFill>
                  <a:schemeClr val="accent1">
                    <a:lumMod val="50000"/>
                  </a:schemeClr>
                </a:solidFill>
              </a:rPr>
              <a:t>ю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увагу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6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729228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vi-VN" sz="4000" b="1" dirty="0" smtClean="0">
                <a:solidFill>
                  <a:schemeClr val="accent1">
                    <a:lumMod val="50000"/>
                  </a:schemeClr>
                </a:solidFill>
              </a:rPr>
              <a:t>Біогаз</a:t>
            </a:r>
            <a:r>
              <a:rPr lang="vi-VN" sz="2800" dirty="0" smtClean="0"/>
              <a:t> </a:t>
            </a:r>
            <a:r>
              <a:rPr lang="vi-VN" sz="2800" dirty="0"/>
              <a:t>(також каналізаційний газ) — різновид біопалива — газ, який утворюється при мікробіологічному розкладанні метановим угрупованням біомаси чи біовідходів (розкладання біомаси відбувається під впливом трьох видів бактерій), твердих і рідких органічних відходів: на звалищах, болотах, каналізації, вигрібних ямах </a:t>
            </a:r>
            <a:r>
              <a:rPr lang="vi-VN" sz="2800" dirty="0" smtClean="0"/>
              <a:t>тощо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677744" cy="220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2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2210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6600" dirty="0" smtClean="0"/>
              <a:t>Склад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7596336" cy="347472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dirty="0"/>
              <a:t>Склад газу </a:t>
            </a:r>
            <a:r>
              <a:rPr lang="ru-RU" sz="2800" dirty="0" err="1"/>
              <a:t>нестабільний</a:t>
            </a:r>
            <a:r>
              <a:rPr lang="ru-RU" sz="2800" dirty="0"/>
              <a:t> і </a:t>
            </a:r>
            <a:r>
              <a:rPr lang="ru-RU" sz="2800" dirty="0" err="1"/>
              <a:t>залежить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. Склад </a:t>
            </a:r>
            <a:r>
              <a:rPr lang="ru-RU" sz="2800" dirty="0" err="1"/>
              <a:t>біогазу</a:t>
            </a:r>
            <a:r>
              <a:rPr lang="ru-RU" sz="2800" dirty="0"/>
              <a:t>: 55-75% метану, 25-45% СО2, </a:t>
            </a:r>
            <a:r>
              <a:rPr lang="ru-RU" sz="2800" dirty="0" err="1"/>
              <a:t>незначні</a:t>
            </a:r>
            <a:r>
              <a:rPr lang="ru-RU" sz="2800" dirty="0"/>
              <a:t> </a:t>
            </a:r>
            <a:r>
              <a:rPr lang="ru-RU" sz="2800" dirty="0" err="1"/>
              <a:t>домішки</a:t>
            </a:r>
            <a:r>
              <a:rPr lang="ru-RU" sz="2800" dirty="0"/>
              <a:t> </a:t>
            </a:r>
            <a:r>
              <a:rPr lang="ru-RU" sz="2800" dirty="0" err="1"/>
              <a:t>водню</a:t>
            </a:r>
            <a:r>
              <a:rPr lang="ru-RU" sz="2800" dirty="0"/>
              <a:t> (Н2) і </a:t>
            </a:r>
            <a:r>
              <a:rPr lang="ru-RU" sz="2800" dirty="0" err="1"/>
              <a:t>сірководню</a:t>
            </a:r>
            <a:r>
              <a:rPr lang="ru-RU" sz="2800" dirty="0"/>
              <a:t> (Н2</a:t>
            </a:r>
            <a:r>
              <a:rPr lang="en-US" sz="2800" dirty="0"/>
              <a:t>S), </a:t>
            </a:r>
            <a:r>
              <a:rPr lang="ru-RU" sz="2800" dirty="0"/>
              <a:t>азоту, </a:t>
            </a:r>
            <a:r>
              <a:rPr lang="ru-RU" sz="2800" dirty="0" err="1"/>
              <a:t>ароматичних</a:t>
            </a:r>
            <a:r>
              <a:rPr lang="ru-RU" sz="2800" dirty="0"/>
              <a:t> </a:t>
            </a:r>
            <a:r>
              <a:rPr lang="ru-RU" sz="2800" dirty="0" err="1"/>
              <a:t>вуглеводнів</a:t>
            </a:r>
            <a:r>
              <a:rPr lang="ru-RU" sz="2800" dirty="0"/>
              <a:t>, </a:t>
            </a:r>
            <a:r>
              <a:rPr lang="ru-RU" sz="2800" dirty="0" err="1"/>
              <a:t>галогено-ароматичних</a:t>
            </a:r>
            <a:r>
              <a:rPr lang="ru-RU" sz="2800" dirty="0"/>
              <a:t> </a:t>
            </a:r>
            <a:r>
              <a:rPr lang="ru-RU" sz="2800" dirty="0" err="1" smtClean="0"/>
              <a:t>вуглеводнів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8789"/>
            <a:ext cx="5256584" cy="35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7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Утворення газу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284" y="891040"/>
            <a:ext cx="8352928" cy="237626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dirty="0"/>
              <a:t>Сам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газу —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зване</a:t>
            </a:r>
            <a:r>
              <a:rPr lang="ru-RU" dirty="0"/>
              <a:t> </a:t>
            </a:r>
            <a:r>
              <a:rPr lang="ru-RU" dirty="0" err="1"/>
              <a:t>метанове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суть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анаеробному</a:t>
            </a:r>
            <a:r>
              <a:rPr lang="ru-RU" dirty="0"/>
              <a:t> </a:t>
            </a:r>
            <a:r>
              <a:rPr lang="ru-RU" dirty="0" err="1"/>
              <a:t>бродінні</a:t>
            </a:r>
            <a:r>
              <a:rPr lang="ru-RU" dirty="0"/>
              <a:t> (без доступу </a:t>
            </a:r>
            <a:r>
              <a:rPr lang="ru-RU" dirty="0" err="1"/>
              <a:t>повітря</a:t>
            </a:r>
            <a:r>
              <a:rPr lang="ru-RU" dirty="0"/>
              <a:t>), яке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і </a:t>
            </a:r>
            <a:r>
              <a:rPr lang="ru-RU" dirty="0" err="1"/>
              <a:t>супроводжується</a:t>
            </a:r>
            <a:r>
              <a:rPr lang="ru-RU" dirty="0"/>
              <a:t> рядом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 </a:t>
            </a:r>
            <a:r>
              <a:rPr lang="ru-RU" dirty="0" err="1"/>
              <a:t>Власне</a:t>
            </a:r>
            <a:r>
              <a:rPr lang="ru-RU" dirty="0"/>
              <a:t> сам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газу (</a:t>
            </a:r>
            <a:r>
              <a:rPr lang="ru-RU" dirty="0" err="1"/>
              <a:t>біогазу</a:t>
            </a:r>
            <a:r>
              <a:rPr lang="ru-RU" dirty="0"/>
              <a:t>)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 перший —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мікроорганізмами</a:t>
            </a:r>
            <a:r>
              <a:rPr lang="ru-RU" dirty="0"/>
              <a:t> </a:t>
            </a:r>
            <a:r>
              <a:rPr lang="ru-RU" dirty="0" err="1"/>
              <a:t>біополімерів</a:t>
            </a:r>
            <a:r>
              <a:rPr lang="ru-RU" dirty="0"/>
              <a:t> до </a:t>
            </a:r>
            <a:r>
              <a:rPr lang="ru-RU" dirty="0" err="1"/>
              <a:t>мономерів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—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мономерних</a:t>
            </a:r>
            <a:r>
              <a:rPr lang="ru-RU" dirty="0"/>
              <a:t> </a:t>
            </a:r>
            <a:r>
              <a:rPr lang="ru-RU" dirty="0" err="1"/>
              <a:t>біомолекул</a:t>
            </a:r>
            <a:r>
              <a:rPr lang="ru-RU" dirty="0"/>
              <a:t> </a:t>
            </a:r>
            <a:r>
              <a:rPr lang="ru-RU" dirty="0" err="1" smtClean="0"/>
              <a:t>мікроорганізмами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67304"/>
            <a:ext cx="9108504" cy="355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9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92" b="98653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4464496" cy="598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692696"/>
            <a:ext cx="4716016" cy="57606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rgbClr val="333333"/>
                </a:solidFill>
                <a:latin typeface="-apple-system"/>
              </a:rPr>
              <a:t>Перша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стадія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досить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енергетично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невигідний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процес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, в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її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результаті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вивільняється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замало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вільної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енергії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якою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могли б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живитися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мікроорганізми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, тому для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успішного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проходження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даного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етапу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потрібно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підтримувати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умови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для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успішного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розвитку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-apple-system"/>
              </a:rPr>
              <a:t>мікрофлори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65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26642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— </a:t>
            </a:r>
            <a:r>
              <a:rPr lang="ru-RU" dirty="0" err="1"/>
              <a:t>окиснення</a:t>
            </a:r>
            <a:r>
              <a:rPr lang="ru-RU" dirty="0"/>
              <a:t> </a:t>
            </a:r>
            <a:r>
              <a:rPr lang="ru-RU" dirty="0" err="1"/>
              <a:t>утворених</a:t>
            </a:r>
            <a:r>
              <a:rPr lang="ru-RU" dirty="0"/>
              <a:t> </a:t>
            </a:r>
            <a:r>
              <a:rPr lang="ru-RU" dirty="0" err="1"/>
              <a:t>мономерних</a:t>
            </a:r>
            <a:r>
              <a:rPr lang="ru-RU" dirty="0"/>
              <a:t> молекул, </a:t>
            </a:r>
            <a:r>
              <a:rPr lang="ru-RU" dirty="0" err="1"/>
              <a:t>природний</a:t>
            </a:r>
            <a:r>
              <a:rPr lang="ru-RU" dirty="0"/>
              <a:t> окисно-</a:t>
            </a:r>
            <a:r>
              <a:rPr lang="ru-RU" dirty="0" err="1"/>
              <a:t>відновний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Але за </a:t>
            </a:r>
            <a:r>
              <a:rPr lang="ru-RU" dirty="0" err="1"/>
              <a:t>відсутності</a:t>
            </a:r>
            <a:r>
              <a:rPr lang="ru-RU" dirty="0"/>
              <a:t> стандартного </a:t>
            </a:r>
            <a:r>
              <a:rPr lang="ru-RU" dirty="0" err="1"/>
              <a:t>окисника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)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диспропорціонування</a:t>
            </a:r>
            <a:r>
              <a:rPr lang="ru-RU" dirty="0"/>
              <a:t> за ступенями </a:t>
            </a:r>
            <a:r>
              <a:rPr lang="ru-RU" dirty="0" err="1"/>
              <a:t>окиснення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 в молекулах </a:t>
            </a:r>
            <a:r>
              <a:rPr lang="ru-RU" dirty="0" err="1"/>
              <a:t>атомів</a:t>
            </a:r>
            <a:r>
              <a:rPr lang="ru-RU" dirty="0"/>
              <a:t> (</a:t>
            </a:r>
            <a:r>
              <a:rPr lang="ru-RU" dirty="0" err="1"/>
              <a:t>сірка</a:t>
            </a:r>
            <a:r>
              <a:rPr lang="ru-RU" dirty="0"/>
              <a:t>, азот та карбон).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ми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метан (</a:t>
            </a:r>
            <a:r>
              <a:rPr lang="en-US" dirty="0"/>
              <a:t>CH4), </a:t>
            </a:r>
            <a:r>
              <a:rPr lang="ru-RU" dirty="0"/>
              <a:t>та гази-</a:t>
            </a:r>
            <a:r>
              <a:rPr lang="ru-RU" dirty="0" err="1"/>
              <a:t>домішки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не </a:t>
            </a:r>
            <a:r>
              <a:rPr lang="ru-RU" dirty="0" err="1"/>
              <a:t>корисними</a:t>
            </a:r>
            <a:r>
              <a:rPr lang="ru-RU" dirty="0"/>
              <a:t>,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: </a:t>
            </a:r>
            <a:r>
              <a:rPr lang="en-US" dirty="0"/>
              <a:t>CO2, NH3, </a:t>
            </a:r>
            <a:r>
              <a:rPr lang="en-US" dirty="0" smtClean="0"/>
              <a:t>H2S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5639"/>
            <a:ext cx="9108504" cy="39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89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799288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err="1"/>
              <a:t>Отриманий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метанового </a:t>
            </a:r>
            <a:r>
              <a:rPr lang="ru-RU" sz="2400" dirty="0" err="1"/>
              <a:t>бродіння</a:t>
            </a:r>
            <a:r>
              <a:rPr lang="ru-RU" sz="2400" dirty="0"/>
              <a:t> </a:t>
            </a:r>
            <a:r>
              <a:rPr lang="ru-RU" sz="2400" dirty="0" err="1"/>
              <a:t>біогаз</a:t>
            </a:r>
            <a:r>
              <a:rPr lang="ru-RU" sz="2400" dirty="0"/>
              <a:t>, як правило, </a:t>
            </a:r>
            <a:r>
              <a:rPr lang="ru-RU" sz="2400" dirty="0" err="1"/>
              <a:t>поступається</a:t>
            </a:r>
            <a:r>
              <a:rPr lang="ru-RU" sz="2400" dirty="0"/>
              <a:t> за </a:t>
            </a:r>
            <a:r>
              <a:rPr lang="ru-RU" sz="2400" dirty="0" err="1"/>
              <a:t>теплотворними</a:t>
            </a:r>
            <a:r>
              <a:rPr lang="ru-RU" sz="2400" dirty="0"/>
              <a:t> </a:t>
            </a:r>
            <a:r>
              <a:rPr lang="ru-RU" sz="2400" dirty="0" err="1"/>
              <a:t>властивостями</a:t>
            </a:r>
            <a:r>
              <a:rPr lang="ru-RU" sz="2400" dirty="0"/>
              <a:t> природному газу.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технологічної</a:t>
            </a:r>
            <a:r>
              <a:rPr lang="ru-RU" sz="2400" dirty="0"/>
              <a:t> </a:t>
            </a:r>
            <a:r>
              <a:rPr lang="ru-RU" sz="2400" dirty="0" err="1"/>
              <a:t>сепарації</a:t>
            </a:r>
            <a:r>
              <a:rPr lang="ru-RU" sz="2400" dirty="0"/>
              <a:t> (</a:t>
            </a:r>
            <a:r>
              <a:rPr lang="ru-RU" sz="2400" dirty="0" err="1"/>
              <a:t>поглинання</a:t>
            </a:r>
            <a:r>
              <a:rPr lang="ru-RU" sz="2400" dirty="0"/>
              <a:t> і </a:t>
            </a:r>
            <a:r>
              <a:rPr lang="ru-RU" sz="2400" dirty="0" err="1"/>
              <a:t>використання</a:t>
            </a:r>
            <a:r>
              <a:rPr lang="ru-RU" sz="2400" dirty="0"/>
              <a:t> на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технологічні</a:t>
            </a:r>
            <a:r>
              <a:rPr lang="ru-RU" sz="2400" dirty="0"/>
              <a:t> потреби </a:t>
            </a:r>
            <a:r>
              <a:rPr lang="ru-RU" sz="2400" dirty="0" err="1"/>
              <a:t>наявного</a:t>
            </a:r>
            <a:r>
              <a:rPr lang="ru-RU" sz="2400" dirty="0"/>
              <a:t> </a:t>
            </a:r>
            <a:r>
              <a:rPr lang="ru-RU" sz="2400" dirty="0" err="1"/>
              <a:t>вуглекислого</a:t>
            </a:r>
            <a:r>
              <a:rPr lang="ru-RU" sz="2400" dirty="0"/>
              <a:t> газу) </a:t>
            </a:r>
            <a:r>
              <a:rPr lang="ru-RU" sz="2400" dirty="0" err="1"/>
              <a:t>перевершує</a:t>
            </a:r>
            <a:r>
              <a:rPr lang="ru-RU" sz="2400" dirty="0"/>
              <a:t> </a:t>
            </a:r>
            <a:r>
              <a:rPr lang="ru-RU" sz="2400" dirty="0" err="1"/>
              <a:t>природний</a:t>
            </a:r>
            <a:r>
              <a:rPr lang="ru-RU" sz="2400" dirty="0"/>
              <a:t> газ за </a:t>
            </a:r>
            <a:r>
              <a:rPr lang="ru-RU" sz="2400" dirty="0" err="1" smtClean="0"/>
              <a:t>теплотворністю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598618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1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біогазу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350479"/>
            <a:ext cx="7264896" cy="2520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err="1"/>
              <a:t>Біогаз</a:t>
            </a:r>
            <a:r>
              <a:rPr lang="ru-RU" sz="2400" dirty="0"/>
              <a:t>, </a:t>
            </a:r>
            <a:r>
              <a:rPr lang="ru-RU" sz="2400" dirty="0" err="1"/>
              <a:t>одержуваний</a:t>
            </a:r>
            <a:r>
              <a:rPr lang="ru-RU" sz="2400" dirty="0"/>
              <a:t> з </a:t>
            </a:r>
            <a:r>
              <a:rPr lang="ru-RU" sz="2400" dirty="0" err="1"/>
              <a:t>відходів</a:t>
            </a:r>
            <a:r>
              <a:rPr lang="ru-RU" sz="2400" dirty="0"/>
              <a:t> </a:t>
            </a:r>
            <a:r>
              <a:rPr lang="ru-RU" sz="2400" dirty="0" err="1"/>
              <a:t>життєдіяльності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птахів</a:t>
            </a:r>
            <a:r>
              <a:rPr lang="ru-RU" sz="2400" dirty="0"/>
              <a:t>,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замінити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6 млрд м3 природного газу, </a:t>
            </a:r>
            <a:r>
              <a:rPr lang="ru-RU" sz="2400" dirty="0" err="1"/>
              <a:t>однак</a:t>
            </a:r>
            <a:r>
              <a:rPr lang="ru-RU" sz="2400" dirty="0"/>
              <a:t> для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одержання</a:t>
            </a:r>
            <a:r>
              <a:rPr lang="ru-RU" sz="2400" dirty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/>
              <a:t>значні</a:t>
            </a:r>
            <a:r>
              <a:rPr lang="ru-RU" sz="2400" dirty="0"/>
              <a:t> </a:t>
            </a:r>
            <a:r>
              <a:rPr lang="ru-RU" sz="2400" dirty="0" err="1"/>
              <a:t>інвестиції</a:t>
            </a:r>
            <a:r>
              <a:rPr lang="ru-RU" sz="2400" dirty="0"/>
              <a:t>, строк </a:t>
            </a:r>
            <a:r>
              <a:rPr lang="ru-RU" sz="2400" dirty="0" err="1"/>
              <a:t>окупності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становить 4 - 5 </a:t>
            </a:r>
            <a:r>
              <a:rPr lang="ru-RU" sz="2400" dirty="0" err="1" smtClean="0"/>
              <a:t>років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Звалищний</a:t>
            </a:r>
            <a:r>
              <a:rPr lang="ru-RU" dirty="0"/>
              <a:t> газ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4248472" cy="48965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/>
              <a:t>Одним з </a:t>
            </a:r>
            <a:r>
              <a:rPr lang="ru-RU" sz="2800" dirty="0" err="1"/>
              <a:t>перспективних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є </a:t>
            </a:r>
            <a:r>
              <a:rPr lang="ru-RU" sz="2800" dirty="0" err="1"/>
              <a:t>звалищний</a:t>
            </a:r>
            <a:r>
              <a:rPr lang="ru-RU" sz="2800" dirty="0"/>
              <a:t> газ,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утворюється</a:t>
            </a:r>
            <a:r>
              <a:rPr lang="ru-RU" sz="2800" dirty="0"/>
              <a:t> в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розкладання</a:t>
            </a:r>
            <a:r>
              <a:rPr lang="ru-RU" sz="2800" dirty="0"/>
              <a:t> </a:t>
            </a:r>
            <a:r>
              <a:rPr lang="ru-RU" sz="2800" dirty="0" err="1"/>
              <a:t>органічної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твердих</a:t>
            </a:r>
            <a:r>
              <a:rPr lang="ru-RU" sz="2800" dirty="0"/>
              <a:t> </a:t>
            </a:r>
            <a:r>
              <a:rPr lang="ru-RU" sz="2800" dirty="0" err="1"/>
              <a:t>побутових</a:t>
            </a:r>
            <a:r>
              <a:rPr lang="ru-RU" sz="2800" dirty="0"/>
              <a:t> </a:t>
            </a:r>
            <a:r>
              <a:rPr lang="ru-RU" sz="2800" dirty="0" err="1"/>
              <a:t>відходів</a:t>
            </a:r>
            <a:r>
              <a:rPr lang="ru-RU" sz="2800" dirty="0"/>
              <a:t> в </a:t>
            </a:r>
            <a:r>
              <a:rPr lang="ru-RU" sz="2800" dirty="0" err="1"/>
              <a:t>анаеробних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виникають</a:t>
            </a:r>
            <a:r>
              <a:rPr lang="ru-RU" sz="2800" dirty="0"/>
              <a:t> </a:t>
            </a:r>
            <a:r>
              <a:rPr lang="ru-RU" sz="2800" dirty="0" err="1"/>
              <a:t>невдовзі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їхнього</a:t>
            </a:r>
            <a:r>
              <a:rPr lang="ru-RU" sz="2800" dirty="0"/>
              <a:t> </a:t>
            </a:r>
            <a:r>
              <a:rPr lang="ru-RU" sz="2800" dirty="0" err="1"/>
              <a:t>санітарного</a:t>
            </a:r>
            <a:r>
              <a:rPr lang="ru-RU" sz="2800" dirty="0"/>
              <a:t> </a:t>
            </a:r>
            <a:r>
              <a:rPr lang="ru-RU" sz="2800" dirty="0" err="1" smtClean="0"/>
              <a:t>поховання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/>
        </p:blipFill>
        <p:spPr bwMode="auto">
          <a:xfrm>
            <a:off x="4572000" y="1484784"/>
            <a:ext cx="4235618" cy="456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630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471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Біогаз</vt:lpstr>
      <vt:lpstr>Презентация PowerPoint</vt:lpstr>
      <vt:lpstr>Склад</vt:lpstr>
      <vt:lpstr>Утворення газу</vt:lpstr>
      <vt:lpstr>Презентация PowerPoint</vt:lpstr>
      <vt:lpstr>Презентация PowerPoint</vt:lpstr>
      <vt:lpstr>Презентация PowerPoint</vt:lpstr>
      <vt:lpstr>Використання біогазу</vt:lpstr>
      <vt:lpstr>Звалищний газ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5</cp:revision>
  <dcterms:created xsi:type="dcterms:W3CDTF">2018-12-27T18:45:54Z</dcterms:created>
  <dcterms:modified xsi:type="dcterms:W3CDTF">2019-11-01T12:27:48Z</dcterms:modified>
</cp:coreProperties>
</file>