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D354-BBD4-4D7A-8D3F-4ACA3D5F94C6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C547-AB7D-46B9-B398-AB041C052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5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C547-AB7D-46B9-B398-AB041C052D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Українська мова у світі. Українська діаспора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45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8215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Етапи</a:t>
            </a:r>
            <a:r>
              <a:rPr lang="ru-RU" sz="4000" dirty="0"/>
              <a:t> </a:t>
            </a:r>
            <a:r>
              <a:rPr lang="ru-RU" sz="4000" dirty="0" err="1"/>
              <a:t>формування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східної</a:t>
            </a:r>
            <a:r>
              <a:rPr lang="ru-RU" sz="4000" dirty="0" smtClean="0"/>
              <a:t> </a:t>
            </a:r>
            <a:r>
              <a:rPr lang="ru-RU" sz="4000" dirty="0" err="1"/>
              <a:t>діаспори</a:t>
            </a:r>
            <a:r>
              <a:rPr lang="ru-RU" sz="40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І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етап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кін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ХІХ ст.-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поч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ХХ ст. Причини: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соціально-економічні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Напрями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: Далекий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Схід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Поамур’я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Казахстан,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Поволжя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ІІ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етап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кін.20-30 роки Причини: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Примусова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міграція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Напрямки: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Росія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Сибір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ІІІ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етап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50-70 роки Причини: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Трудова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міграція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Напрямки: Казахстан,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Поамур’я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Західний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Сибір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4521"/>
            <a:ext cx="3600400" cy="178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1" b="15294"/>
          <a:stretch/>
        </p:blipFill>
        <p:spPr>
          <a:xfrm>
            <a:off x="4499992" y="4870791"/>
            <a:ext cx="3888432" cy="17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6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</a:rPr>
              <a:t>Ми є. Були. І будем ми. </a:t>
            </a:r>
            <a:endParaRPr lang="ru-RU" sz="4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Й </a:t>
            </a:r>
            <a:r>
              <a:rPr lang="ru-RU" sz="4800" b="1" i="1" dirty="0" err="1">
                <a:solidFill>
                  <a:schemeClr val="accent1">
                    <a:lumMod val="50000"/>
                  </a:schemeClr>
                </a:solidFill>
              </a:rPr>
              <a:t>Вітчизна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</a:rPr>
              <a:t> наша з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нами. </a:t>
            </a:r>
          </a:p>
          <a:p>
            <a:pPr marL="0" indent="0" algn="r">
              <a:buNone/>
            </a:pP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Іван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Багряний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4669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800" b="1" dirty="0" smtClean="0">
                <a:solidFill>
                  <a:schemeClr val="tx2">
                    <a:lumMod val="50000"/>
                  </a:schemeClr>
                </a:solidFill>
              </a:rPr>
              <a:t>Українська мова (іст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vi-VN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назви — </a:t>
            </a:r>
            <a:r>
              <a:rPr lang="vi-VN" sz="2800" b="1" i="1" dirty="0" smtClean="0">
                <a:solidFill>
                  <a:schemeClr val="tx2">
                    <a:lumMod val="50000"/>
                  </a:schemeClr>
                </a:solidFill>
              </a:rPr>
              <a:t>руська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vi-VN" sz="2800" b="1" i="1" dirty="0" smtClean="0">
                <a:solidFill>
                  <a:schemeClr val="tx2">
                    <a:lumMod val="50000"/>
                  </a:schemeClr>
                </a:solidFill>
              </a:rPr>
              <a:t>русинська</a:t>
            </a:r>
            <a:r>
              <a:rPr lang="vi-VN" sz="2800" b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— національна мова українців. Належить до слов'янської групи індоєвропейської мовної </a:t>
            </a:r>
            <a:r>
              <a:rPr lang="vi-VN" sz="2800" b="1" dirty="0" smtClean="0">
                <a:solidFill>
                  <a:schemeClr val="tx2">
                    <a:lumMod val="50000"/>
                  </a:schemeClr>
                </a:solidFill>
              </a:rPr>
              <a:t>сім'ї. </a:t>
            </a:r>
            <a:endParaRPr lang="uk-U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vi-VN" sz="2800" b="1" dirty="0" smtClean="0">
                <a:solidFill>
                  <a:schemeClr val="tx2">
                    <a:lumMod val="50000"/>
                  </a:schemeClr>
                </a:solidFill>
              </a:rPr>
              <a:t>Є 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державною мовою в </a:t>
            </a:r>
            <a:r>
              <a:rPr lang="vi-VN" sz="2800" b="1" dirty="0" smtClean="0">
                <a:solidFill>
                  <a:schemeClr val="tx2">
                    <a:lumMod val="50000"/>
                  </a:schemeClr>
                </a:solidFill>
              </a:rPr>
              <a:t>Україні.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28" l="9016" r="91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8496944" cy="40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1" y="2924944"/>
            <a:ext cx="6696745" cy="37851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81" y="188640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Українською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мовою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світі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послуговуються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41 до 45 млн.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осіб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вона є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другою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слов'янською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мовою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кількістю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мовців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після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російської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та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займає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26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місце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серед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найпоширеніших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світу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900" dirty="0"/>
              <a:t>До </a:t>
            </a:r>
            <a:r>
              <a:rPr lang="ru-RU" sz="3900" dirty="0" err="1"/>
              <a:t>багатьох</a:t>
            </a:r>
            <a:r>
              <a:rPr lang="ru-RU" sz="3900" dirty="0"/>
              <a:t> </a:t>
            </a:r>
            <a:r>
              <a:rPr lang="ru-RU" sz="3900" dirty="0" err="1"/>
              <a:t>мов</a:t>
            </a:r>
            <a:r>
              <a:rPr lang="ru-RU" sz="3900" dirty="0"/>
              <a:t> </a:t>
            </a:r>
            <a:r>
              <a:rPr lang="ru-RU" sz="3900" dirty="0" err="1"/>
              <a:t>світу</a:t>
            </a:r>
            <a:r>
              <a:rPr lang="ru-RU" sz="3900" dirty="0"/>
              <a:t> </a:t>
            </a:r>
            <a:r>
              <a:rPr lang="ru-RU" sz="3900" dirty="0" err="1"/>
              <a:t>увійшли</a:t>
            </a:r>
            <a:r>
              <a:rPr lang="ru-RU" sz="3900" dirty="0"/>
              <a:t> </a:t>
            </a:r>
            <a:r>
              <a:rPr lang="ru-RU" sz="3900" dirty="0" err="1"/>
              <a:t>українські</a:t>
            </a:r>
            <a:r>
              <a:rPr lang="ru-RU" sz="3900" dirty="0"/>
              <a:t> слова «гопак», «</a:t>
            </a:r>
            <a:r>
              <a:rPr lang="ru-RU" sz="3900" dirty="0" err="1"/>
              <a:t>козак</a:t>
            </a:r>
            <a:r>
              <a:rPr lang="ru-RU" sz="3900" dirty="0"/>
              <a:t>», «степ», «бандура», «борщ» </a:t>
            </a:r>
            <a:endParaRPr lang="ru-RU" sz="3900" dirty="0" smtClean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b="1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запозичено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слова: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vi-VN" dirty="0"/>
              <a:t>hreczka» — </a:t>
            </a:r>
            <a:r>
              <a:rPr lang="ru-RU" dirty="0"/>
              <a:t>гречка,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vi-VN" dirty="0"/>
              <a:t>chory» — </a:t>
            </a:r>
            <a:r>
              <a:rPr lang="ru-RU" dirty="0" err="1"/>
              <a:t>хворий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російської</a:t>
            </a:r>
            <a:r>
              <a:rPr lang="ru-RU" b="1" dirty="0" smtClean="0"/>
              <a:t> 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вареники» — вареники;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пасека» — </a:t>
            </a:r>
            <a:r>
              <a:rPr lang="ru-RU" dirty="0" err="1" smtClean="0"/>
              <a:t>пасіка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бублик» — бублик,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румунської</a:t>
            </a:r>
            <a:r>
              <a:rPr lang="ru-RU" b="1" dirty="0" smtClean="0"/>
              <a:t> 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vi-VN" dirty="0"/>
              <a:t>ştiucă» — </a:t>
            </a:r>
            <a:r>
              <a:rPr lang="ru-RU" dirty="0"/>
              <a:t>щука,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vi-VN" dirty="0"/>
              <a:t>holub» — </a:t>
            </a:r>
            <a:r>
              <a:rPr lang="ru-RU" dirty="0"/>
              <a:t>голуб, 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">
            <a:off x="3347370" y="1693272"/>
            <a:ext cx="5651153" cy="50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0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Українська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мова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входить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трійки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найкрасивіших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світі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мовних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конкурсах в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Італії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Франції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визнавали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другою за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мелодійністю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мовою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світу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9" b="11949"/>
          <a:stretch/>
        </p:blipFill>
        <p:spPr>
          <a:xfrm>
            <a:off x="827584" y="2636911"/>
            <a:ext cx="7661555" cy="37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vi-VN" sz="4000" dirty="0" smtClean="0"/>
              <a:t>Українська діаспора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850" y="908720"/>
            <a:ext cx="9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chemeClr val="tx2">
                    <a:lumMod val="50000"/>
                  </a:schemeClr>
                </a:solidFill>
              </a:rPr>
              <a:t>Українська діаспора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</a:rPr>
              <a:t> — збірне визначення української національної спільноти поза межами українських земель (етнічної української території), яка відчуває духовний 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schemeClr val="tx2">
                    <a:lumMod val="50000"/>
                  </a:schemeClr>
                </a:solidFill>
              </a:rPr>
              <a:t>в'язок 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</a:rPr>
              <a:t>з Україною.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Поза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межами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України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українська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мова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побутує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серед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українського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походженням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західної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понад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3 млн.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чоловік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) та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східної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7 млн.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чоловік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діаспор</a:t>
            </a:r>
            <a:endParaRPr lang="uk-UA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05961"/>
            <a:ext cx="7704856" cy="24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8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616624"/>
          </a:xfrm>
        </p:spPr>
      </p:pic>
    </p:spTree>
    <p:extLst>
      <p:ext uri="{BB962C8B-B14F-4D97-AF65-F5344CB8AC3E}">
        <p14:creationId xmlns:p14="http://schemas.microsoft.com/office/powerpoint/2010/main" val="123127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Етапи</a:t>
            </a:r>
            <a:r>
              <a:rPr lang="ru-RU" sz="4000" dirty="0"/>
              <a:t> </a:t>
            </a:r>
            <a:r>
              <a:rPr lang="ru-RU" sz="4000" dirty="0" err="1"/>
              <a:t>формування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західної</a:t>
            </a:r>
            <a:r>
              <a:rPr lang="ru-RU" sz="4000" dirty="0" smtClean="0"/>
              <a:t> </a:t>
            </a:r>
            <a:r>
              <a:rPr lang="ru-RU" sz="4000" dirty="0" err="1"/>
              <a:t>діаспори</a:t>
            </a:r>
            <a:r>
              <a:rPr lang="ru-RU" sz="4000" dirty="0"/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І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етап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кін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XIX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ст.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поч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XX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ст. Причини: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соціально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економічні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Напрямки: США, Канада, Аргентина,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Бразилія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ІІ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етап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20 роки ХХ ст. Причини: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політичні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Напрямки: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Західна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Європа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ІІІ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етап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- ІІ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світова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війна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Причини: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репатріанти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воїни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УПА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колобраціоністи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Напрямки: США, Канада,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Західна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Європа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Австралія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IV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етап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сучасний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Причини: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соціально-економічні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Напрямки: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Західна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Європа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Канада, США</a:t>
            </a:r>
          </a:p>
        </p:txBody>
      </p:sp>
    </p:spTree>
    <p:extLst>
      <p:ext uri="{BB962C8B-B14F-4D97-AF65-F5344CB8AC3E}">
        <p14:creationId xmlns:p14="http://schemas.microsoft.com/office/powerpoint/2010/main" val="166312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6" y="1247055"/>
            <a:ext cx="3000375" cy="1714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017433"/>
            <a:ext cx="338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Вільний</a:t>
            </a:r>
            <a:r>
              <a:rPr lang="ru-RU" i="1" dirty="0"/>
              <a:t> </a:t>
            </a:r>
            <a:r>
              <a:rPr lang="ru-RU" i="1" dirty="0" err="1"/>
              <a:t>Український</a:t>
            </a:r>
            <a:r>
              <a:rPr lang="ru-RU" i="1" dirty="0"/>
              <a:t> </a:t>
            </a:r>
            <a:r>
              <a:rPr lang="ru-RU" i="1" dirty="0" err="1"/>
              <a:t>університет</a:t>
            </a:r>
            <a:r>
              <a:rPr lang="ru-RU" i="1" dirty="0"/>
              <a:t> у </a:t>
            </a:r>
            <a:r>
              <a:rPr lang="ru-RU" i="1" dirty="0" err="1"/>
              <a:t>Мюнхені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180534" cy="2736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112" y="307536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Український</a:t>
            </a:r>
            <a:r>
              <a:rPr lang="ru-RU" i="1" dirty="0" smtClean="0"/>
              <a:t> </a:t>
            </a:r>
            <a:r>
              <a:rPr lang="ru-RU" i="1" dirty="0" err="1"/>
              <a:t>американський</a:t>
            </a:r>
            <a:r>
              <a:rPr lang="ru-RU" i="1" dirty="0"/>
              <a:t> </a:t>
            </a:r>
            <a:r>
              <a:rPr lang="ru-RU" i="1" dirty="0" err="1"/>
              <a:t>інститут</a:t>
            </a:r>
            <a:r>
              <a:rPr lang="ru-RU" i="1" dirty="0"/>
              <a:t> (м. </a:t>
            </a:r>
            <a:r>
              <a:rPr lang="ru-RU" i="1" dirty="0" smtClean="0"/>
              <a:t>Нью-Йорк, США)</a:t>
            </a:r>
            <a:endParaRPr lang="ru-RU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3471"/>
            <a:ext cx="2016224" cy="34282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319661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Найбільша</a:t>
            </a:r>
            <a:r>
              <a:rPr lang="ru-RU" i="1" dirty="0"/>
              <a:t> в </a:t>
            </a:r>
            <a:r>
              <a:rPr lang="ru-RU" i="1" dirty="0" err="1"/>
              <a:t>світі</a:t>
            </a:r>
            <a:r>
              <a:rPr lang="ru-RU" i="1" dirty="0"/>
              <a:t> </a:t>
            </a:r>
            <a:r>
              <a:rPr lang="ru-RU" i="1" dirty="0" err="1"/>
              <a:t>писанка</a:t>
            </a:r>
            <a:r>
              <a:rPr lang="ru-RU" i="1" dirty="0"/>
              <a:t> </a:t>
            </a:r>
            <a:r>
              <a:rPr lang="ru-RU" i="1" dirty="0" smtClean="0"/>
              <a:t>(Канада)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1436" y="6237312"/>
            <a:ext cx="279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Українська</a:t>
            </a:r>
            <a:r>
              <a:rPr lang="ru-RU" i="1" dirty="0"/>
              <a:t> </a:t>
            </a:r>
            <a:r>
              <a:rPr lang="ru-RU" i="1" dirty="0" err="1"/>
              <a:t>церква</a:t>
            </a:r>
            <a:r>
              <a:rPr lang="ru-RU" i="1" dirty="0"/>
              <a:t> в </a:t>
            </a:r>
            <a:r>
              <a:rPr lang="ru-RU" i="1" dirty="0" err="1"/>
              <a:t>Сіднеї</a:t>
            </a:r>
            <a:endParaRPr lang="ru-RU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0" y="3837153"/>
            <a:ext cx="4142888" cy="2289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88411" y="6077431"/>
            <a:ext cx="380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Пам’ятник</a:t>
            </a:r>
            <a:r>
              <a:rPr lang="ru-RU" i="1" dirty="0"/>
              <a:t> Т. </a:t>
            </a:r>
            <a:r>
              <a:rPr lang="ru-RU" i="1" dirty="0" err="1"/>
              <a:t>Шевченку</a:t>
            </a:r>
            <a:r>
              <a:rPr lang="ru-RU" i="1" dirty="0"/>
              <a:t> в </a:t>
            </a:r>
            <a:r>
              <a:rPr lang="ru-RU" i="1" dirty="0" err="1"/>
              <a:t>Аргентині</a:t>
            </a:r>
            <a:endParaRPr lang="ru-RU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37153"/>
            <a:ext cx="3846395" cy="21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980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140</TotalTime>
  <Words>363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Українська мова у світі. Українська діаспора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Українська діаспора</vt:lpstr>
      <vt:lpstr>Презентация PowerPoint</vt:lpstr>
      <vt:lpstr>Етапи формування  західної діаспори </vt:lpstr>
      <vt:lpstr>Презентация PowerPoint</vt:lpstr>
      <vt:lpstr>Етапи формування  східної діаспори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 у світі. Українська діаспора</dc:title>
  <dc:creator>Игорь</dc:creator>
  <cp:lastModifiedBy>Игорь</cp:lastModifiedBy>
  <cp:revision>15</cp:revision>
  <dcterms:created xsi:type="dcterms:W3CDTF">2019-09-08T16:35:57Z</dcterms:created>
  <dcterms:modified xsi:type="dcterms:W3CDTF">2019-11-01T14:16:05Z</dcterms:modified>
</cp:coreProperties>
</file>