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3" r:id="rId4"/>
    <p:sldId id="266" r:id="rId5"/>
    <p:sldId id="273" r:id="rId6"/>
    <p:sldId id="259" r:id="rId7"/>
    <p:sldId id="258" r:id="rId8"/>
    <p:sldId id="257" r:id="rId9"/>
    <p:sldId id="264" r:id="rId10"/>
    <p:sldId id="260" r:id="rId11"/>
    <p:sldId id="269" r:id="rId12"/>
    <p:sldId id="265" r:id="rId13"/>
    <p:sldId id="271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B85"/>
    <a:srgbClr val="DA3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2052960"/>
            <a:ext cx="2195736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створення та розвитку теорії будови органічних сполук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1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3182"/>
            <a:ext cx="8407893" cy="4407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цією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теорією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властивості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хімічні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сполуки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залежать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кількості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якості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атомів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з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складається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молекула,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послідовності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і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характеру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їхнього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зв'язку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взаємного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впливу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72219"/>
            <a:ext cx="3726411" cy="25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5" b="100000" l="0" r="98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3207"/>
            <a:ext cx="3888432" cy="250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9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479901" cy="288032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6000" dirty="0" err="1">
                <a:solidFill>
                  <a:schemeClr val="accent6">
                    <a:lumMod val="50000"/>
                  </a:schemeClr>
                </a:solidFill>
              </a:rPr>
              <a:t>Довгий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 час </a:t>
            </a:r>
            <a:r>
              <a:rPr lang="ru-RU" sz="6000" dirty="0" err="1">
                <a:solidFill>
                  <a:schemeClr val="accent6">
                    <a:lumMod val="50000"/>
                  </a:schemeClr>
                </a:solidFill>
              </a:rPr>
              <a:t>вчені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 не могли </a:t>
            </a:r>
            <a:r>
              <a:rPr lang="ru-RU" sz="6000" dirty="0" err="1">
                <a:solidFill>
                  <a:schemeClr val="accent6">
                    <a:lumMod val="50000"/>
                  </a:schemeClr>
                </a:solidFill>
              </a:rPr>
              <a:t>пояснити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6000" dirty="0" err="1">
                <a:solidFill>
                  <a:schemeClr val="accent6">
                    <a:lumMod val="50000"/>
                  </a:schemeClr>
                </a:solidFill>
              </a:rPr>
              <a:t>явище</a:t>
            </a:r>
            <a:r>
              <a:rPr lang="ru-RU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6000" dirty="0" err="1">
                <a:solidFill>
                  <a:schemeClr val="accent6">
                    <a:lumMod val="50000"/>
                  </a:schemeClr>
                </a:solidFill>
              </a:rPr>
              <a:t>ізомерії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lvl="0" indent="0" algn="ctr">
              <a:buClr>
                <a:srgbClr val="838D9B"/>
              </a:buClr>
              <a:buNone/>
            </a:pPr>
            <a:r>
              <a:rPr lang="ru-RU" sz="7000" b="1" i="1" u="sng" dirty="0" err="1" smtClean="0">
                <a:solidFill>
                  <a:srgbClr val="6F6C7D">
                    <a:lumMod val="50000"/>
                  </a:srgbClr>
                </a:solidFill>
              </a:rPr>
              <a:t>Ізомерія</a:t>
            </a:r>
            <a:r>
              <a:rPr lang="ru-RU" sz="7000" b="1" i="1" u="sng" dirty="0" smtClean="0">
                <a:solidFill>
                  <a:srgbClr val="6F6C7D">
                    <a:lumMod val="50000"/>
                  </a:srgbClr>
                </a:solidFill>
              </a:rPr>
              <a:t> 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-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це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явище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існування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різних</a:t>
            </a:r>
            <a:endParaRPr lang="ru-RU" sz="7000" b="1" i="1" u="sng" dirty="0">
              <a:solidFill>
                <a:srgbClr val="6F6C7D">
                  <a:lumMod val="50000"/>
                </a:srgbClr>
              </a:solidFill>
            </a:endParaRPr>
          </a:p>
          <a:p>
            <a:pPr marL="0" lvl="0" indent="0" algn="ctr">
              <a:buClr>
                <a:srgbClr val="838D9B"/>
              </a:buClr>
              <a:buNone/>
            </a:pP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речовин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 -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ізомерів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,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що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мають</a:t>
            </a:r>
            <a:endParaRPr lang="ru-RU" sz="7000" b="1" i="1" u="sng" dirty="0">
              <a:solidFill>
                <a:srgbClr val="6F6C7D">
                  <a:lumMod val="50000"/>
                </a:srgbClr>
              </a:solidFill>
            </a:endParaRPr>
          </a:p>
          <a:p>
            <a:pPr marL="0" lvl="0" indent="0" algn="ctr">
              <a:buClr>
                <a:srgbClr val="838D9B"/>
              </a:buClr>
              <a:buNone/>
            </a:pP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однаковий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якісний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 і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кількісний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 склад,</a:t>
            </a:r>
          </a:p>
          <a:p>
            <a:pPr marL="0" lvl="0" indent="0" algn="ctr">
              <a:buClr>
                <a:srgbClr val="838D9B"/>
              </a:buClr>
              <a:buNone/>
            </a:pP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але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різну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будову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 і,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отже</a:t>
            </a:r>
            <a:r>
              <a:rPr lang="ru-RU" sz="7000" b="1" i="1" u="sng" dirty="0">
                <a:solidFill>
                  <a:srgbClr val="6F6C7D">
                    <a:lumMod val="50000"/>
                  </a:srgbClr>
                </a:solidFill>
              </a:rPr>
              <a:t>, </a:t>
            </a:r>
            <a:r>
              <a:rPr lang="ru-RU" sz="7000" b="1" i="1" u="sng" dirty="0" err="1">
                <a:solidFill>
                  <a:srgbClr val="6F6C7D">
                    <a:lumMod val="50000"/>
                  </a:srgbClr>
                </a:solidFill>
              </a:rPr>
              <a:t>різні</a:t>
            </a:r>
            <a:endParaRPr lang="ru-RU" sz="7000" b="1" i="1" u="sng" dirty="0">
              <a:solidFill>
                <a:srgbClr val="6F6C7D">
                  <a:lumMod val="50000"/>
                </a:srgbClr>
              </a:solidFill>
            </a:endParaRPr>
          </a:p>
          <a:p>
            <a:pPr marL="0" lvl="0" indent="0" algn="ctr">
              <a:buClr>
                <a:srgbClr val="838D9B"/>
              </a:buClr>
              <a:buNone/>
            </a:pPr>
            <a:r>
              <a:rPr lang="ru-RU" sz="7000" b="1" i="1" u="sng" dirty="0" err="1" smtClean="0">
                <a:solidFill>
                  <a:srgbClr val="6F6C7D">
                    <a:lumMod val="50000"/>
                  </a:srgbClr>
                </a:solidFill>
              </a:rPr>
              <a:t>властивості</a:t>
            </a:r>
            <a:endParaRPr lang="ru-RU" sz="7000" b="1" i="1" u="sng" dirty="0">
              <a:solidFill>
                <a:srgbClr val="6F6C7D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81260" cy="1054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45" y="4221088"/>
            <a:ext cx="75608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407893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dirty="0" smtClean="0">
                <a:solidFill>
                  <a:schemeClr val="bg1"/>
                </a:solidFill>
              </a:rPr>
              <a:t>Види ізомерії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9847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акі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ізомери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як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диметиловий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ефір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етиловий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спирт,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мають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однаковий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склад, але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різні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властивості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внаслідок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різної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хімічної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будови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Хімічна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будова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цих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речовин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виражається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різними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структурними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формулами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Приклад</a:t>
            </a:r>
            <a:endParaRPr lang="ru-RU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539" y="3356992"/>
            <a:ext cx="64819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ClrTx/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є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найважливішою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частиною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теоретичного фундаменту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органічної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хімії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buClrTx/>
              <a:buFont typeface="Wingdings" pitchFamily="2" charset="2"/>
              <a:buChar char="ü"/>
            </a:pP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ClrTx/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значущістю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зіставити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Періодичною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системою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елементів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Д.В.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Менделєєва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buClrTx/>
              <a:buFont typeface="Wingdings" pitchFamily="2" charset="2"/>
              <a:buChar char="ü"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ClrTx/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вона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дала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можливість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систематизувати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величезний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практичний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матеріал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buClrTx/>
              <a:buFont typeface="Wingdings" pitchFamily="2" charset="2"/>
              <a:buChar char="ü"/>
            </a:pP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ClrTx/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дала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можливість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заздалегідь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передбачити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існування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нових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речовин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також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вказати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шляхи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отримання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ClrTx/>
              <a:buFont typeface="Wingdings" pitchFamily="2" charset="2"/>
              <a:buChar char="ü"/>
            </a:pP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ClrTx/>
              <a:buFont typeface="Wingdings" pitchFamily="2" charset="2"/>
              <a:buChar char="ü"/>
            </a:pP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Теорія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хімічної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будови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служить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керівною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основою у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всіх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дослідженнях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органічної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хімії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Значення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96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i="1" dirty="0" smtClean="0"/>
              <a:t>Дякую за увагу</a:t>
            </a:r>
            <a:endParaRPr lang="ru-RU" sz="8000" i="1" dirty="0"/>
          </a:p>
        </p:txBody>
      </p:sp>
    </p:spTree>
    <p:extLst>
      <p:ext uri="{BB962C8B-B14F-4D97-AF65-F5344CB8AC3E}">
        <p14:creationId xmlns:p14="http://schemas.microsoft.com/office/powerpoint/2010/main" val="22186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2636911"/>
            <a:ext cx="8407893" cy="3489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Науковою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основою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органічної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хімії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є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теорія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хімічної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будови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, яку створив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російський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вчений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О. Бутлеров. У 1858–1861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рр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сформулював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основні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положення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цієї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теорії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Теорія будови органічних сполук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226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" y="0"/>
            <a:ext cx="9174008" cy="71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5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772816"/>
            <a:ext cx="5585044" cy="48245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u="sng" dirty="0" err="1"/>
              <a:t>Олександр</a:t>
            </a:r>
            <a:r>
              <a:rPr lang="ru-RU" sz="3200" u="sng" dirty="0"/>
              <a:t> Михайлович Бутлеров </a:t>
            </a:r>
            <a:endParaRPr lang="ru-RU" sz="3200" u="sng" dirty="0" smtClean="0"/>
          </a:p>
          <a:p>
            <a:pPr marL="45720" indent="0" algn="ctr">
              <a:buNone/>
            </a:pPr>
            <a:r>
              <a:rPr lang="ru-RU" sz="2600" dirty="0" err="1" smtClean="0"/>
              <a:t>Російський</a:t>
            </a:r>
            <a:r>
              <a:rPr lang="ru-RU" sz="2600" dirty="0" smtClean="0"/>
              <a:t> </a:t>
            </a:r>
            <a:r>
              <a:rPr lang="ru-RU" sz="2600" dirty="0" err="1"/>
              <a:t>хімік-органік</a:t>
            </a:r>
            <a:r>
              <a:rPr lang="ru-RU" sz="2600" dirty="0"/>
              <a:t>, </a:t>
            </a:r>
            <a:r>
              <a:rPr lang="ru-RU" sz="2600" dirty="0" err="1"/>
              <a:t>професор</a:t>
            </a:r>
            <a:r>
              <a:rPr lang="ru-RU" sz="2600" dirty="0"/>
              <a:t> </a:t>
            </a:r>
            <a:r>
              <a:rPr lang="ru-RU" sz="2600" dirty="0" err="1" smtClean="0"/>
              <a:t>Казанського</a:t>
            </a:r>
            <a:r>
              <a:rPr lang="ru-RU" sz="2600" dirty="0" smtClean="0"/>
              <a:t>, </a:t>
            </a:r>
            <a:r>
              <a:rPr lang="ru-RU" sz="2600" dirty="0"/>
              <a:t>а </a:t>
            </a:r>
            <a:r>
              <a:rPr lang="ru-RU" sz="2600" dirty="0" err="1"/>
              <a:t>далі</a:t>
            </a:r>
            <a:r>
              <a:rPr lang="ru-RU" sz="2600" dirty="0"/>
              <a:t> </a:t>
            </a:r>
            <a:r>
              <a:rPr lang="ru-RU" sz="2600" dirty="0" err="1" smtClean="0"/>
              <a:t>професор</a:t>
            </a:r>
            <a:r>
              <a:rPr lang="ru-RU" sz="2600" dirty="0"/>
              <a:t>, </a:t>
            </a:r>
            <a:r>
              <a:rPr lang="ru-RU" sz="2600" dirty="0" err="1" smtClean="0"/>
              <a:t>академік</a:t>
            </a:r>
            <a:r>
              <a:rPr lang="ru-RU" sz="2600" dirty="0" smtClean="0"/>
              <a:t> </a:t>
            </a:r>
            <a:r>
              <a:rPr lang="ru-RU" sz="2600" dirty="0" err="1" smtClean="0"/>
              <a:t>Петербурзького</a:t>
            </a:r>
            <a:r>
              <a:rPr lang="ru-RU" sz="2600" dirty="0" smtClean="0"/>
              <a:t> </a:t>
            </a:r>
            <a:r>
              <a:rPr lang="ru-RU" sz="2600" dirty="0" err="1"/>
              <a:t>університету</a:t>
            </a:r>
            <a:r>
              <a:rPr lang="ru-RU" sz="2600" dirty="0"/>
              <a:t>. </a:t>
            </a:r>
            <a:endParaRPr lang="ru-RU" sz="2600" dirty="0" smtClean="0"/>
          </a:p>
          <a:p>
            <a:pPr marL="45720" indent="0" algn="ctr">
              <a:buNone/>
            </a:pPr>
            <a:r>
              <a:rPr lang="ru-RU" sz="2600" dirty="0" err="1" smtClean="0"/>
              <a:t>Почесний</a:t>
            </a:r>
            <a:r>
              <a:rPr lang="ru-RU" sz="2600" dirty="0" smtClean="0"/>
              <a:t> </a:t>
            </a:r>
            <a:r>
              <a:rPr lang="ru-RU" sz="2600" dirty="0"/>
              <a:t>член </a:t>
            </a:r>
            <a:r>
              <a:rPr lang="ru-RU" sz="2600" dirty="0" err="1"/>
              <a:t>Московського</a:t>
            </a:r>
            <a:r>
              <a:rPr lang="ru-RU" sz="2600" dirty="0"/>
              <a:t> і </a:t>
            </a:r>
            <a:r>
              <a:rPr lang="ru-RU" sz="2600" dirty="0" err="1"/>
              <a:t>Київського</a:t>
            </a:r>
            <a:r>
              <a:rPr lang="ru-RU" sz="2600" dirty="0"/>
              <a:t> </a:t>
            </a:r>
            <a:r>
              <a:rPr lang="ru-RU" sz="2600" dirty="0" err="1"/>
              <a:t>університетів</a:t>
            </a:r>
            <a:r>
              <a:rPr lang="ru-RU" sz="2600" dirty="0"/>
              <a:t>. </a:t>
            </a:r>
            <a:r>
              <a:rPr lang="ru-RU" sz="2600" dirty="0" err="1" smtClean="0"/>
              <a:t>Засновник</a:t>
            </a:r>
            <a:r>
              <a:rPr lang="ru-RU" sz="2600" dirty="0" smtClean="0"/>
              <a:t> </a:t>
            </a:r>
            <a:r>
              <a:rPr lang="ru-RU" sz="2600" dirty="0" err="1"/>
              <a:t>великої</a:t>
            </a:r>
            <a:r>
              <a:rPr lang="ru-RU" sz="2600" dirty="0"/>
              <a:t> </a:t>
            </a:r>
            <a:r>
              <a:rPr lang="ru-RU" sz="2600" dirty="0" err="1"/>
              <a:t>школи</a:t>
            </a:r>
            <a:r>
              <a:rPr lang="ru-RU" sz="2600" dirty="0"/>
              <a:t> </a:t>
            </a:r>
            <a:r>
              <a:rPr lang="ru-RU" sz="2600" dirty="0" err="1"/>
              <a:t>російських</a:t>
            </a:r>
            <a:r>
              <a:rPr lang="ru-RU" sz="2600" dirty="0"/>
              <a:t> </a:t>
            </a:r>
            <a:r>
              <a:rPr lang="ru-RU" sz="2600" dirty="0" err="1"/>
              <a:t>хіміків-органіків</a:t>
            </a:r>
            <a:r>
              <a:rPr lang="ru-RU" sz="2600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uk-UA" dirty="0" smtClean="0"/>
              <a:t>Про автора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8912"/>
            <a:ext cx="30243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4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407893" cy="44074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Створив і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обгрунтував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теорію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хімічної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будови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Добув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відкрив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реакцію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полімеризації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ізобутилену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праці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гідратації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етилену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покладено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в основу одного з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сучасних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способів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добування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етилового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спирту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Надбання Бутлерова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774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889" y="1753433"/>
            <a:ext cx="8407893" cy="3456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/>
              <a:t>Т</a:t>
            </a:r>
            <a:r>
              <a:rPr lang="ru-RU" sz="3600" dirty="0" err="1" smtClean="0"/>
              <a:t>еорія</a:t>
            </a:r>
            <a:r>
              <a:rPr lang="ru-RU" sz="3600" dirty="0" smtClean="0"/>
              <a:t> </a:t>
            </a:r>
            <a:r>
              <a:rPr lang="ru-RU" sz="3600" dirty="0" err="1"/>
              <a:t>будови</a:t>
            </a:r>
            <a:r>
              <a:rPr lang="ru-RU" sz="3600" dirty="0"/>
              <a:t> </a:t>
            </a:r>
            <a:r>
              <a:rPr lang="ru-RU" sz="3600" dirty="0" err="1"/>
              <a:t>органічних</a:t>
            </a:r>
            <a:r>
              <a:rPr lang="ru-RU" sz="3600" dirty="0"/>
              <a:t> </a:t>
            </a:r>
            <a:r>
              <a:rPr lang="ru-RU" sz="3600" dirty="0" err="1"/>
              <a:t>сполук</a:t>
            </a:r>
            <a:r>
              <a:rPr lang="ru-RU" sz="3600" dirty="0"/>
              <a:t> </a:t>
            </a:r>
            <a:r>
              <a:rPr lang="ru-RU" sz="3600" dirty="0" smtClean="0"/>
              <a:t>стала результатом </a:t>
            </a:r>
            <a:r>
              <a:rPr lang="ru-RU" sz="3600" dirty="0" err="1"/>
              <a:t>узагальнення</a:t>
            </a:r>
            <a:r>
              <a:rPr lang="ru-RU" sz="3600" dirty="0"/>
              <a:t> </a:t>
            </a:r>
            <a:r>
              <a:rPr lang="ru-RU" sz="3600" dirty="0" err="1" smtClean="0"/>
              <a:t>багатющого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фактологічного</a:t>
            </a:r>
            <a:r>
              <a:rPr lang="ru-RU" sz="3600" dirty="0" smtClean="0"/>
              <a:t> </a:t>
            </a:r>
            <a:r>
              <a:rPr lang="ru-RU" sz="3600" dirty="0" err="1"/>
              <a:t>матеріалу</a:t>
            </a:r>
            <a:r>
              <a:rPr lang="ru-RU" sz="3600" dirty="0"/>
              <a:t>,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err="1" smtClean="0"/>
              <a:t>накопичила</a:t>
            </a:r>
            <a:r>
              <a:rPr lang="ru-RU" sz="3600" dirty="0" smtClean="0"/>
              <a:t> </a:t>
            </a:r>
          </a:p>
          <a:p>
            <a:pPr marL="0" indent="0">
              <a:buNone/>
            </a:pPr>
            <a:r>
              <a:rPr lang="ru-RU" sz="3600" dirty="0" err="1" smtClean="0"/>
              <a:t>органічна</a:t>
            </a:r>
            <a:r>
              <a:rPr lang="ru-RU" sz="3600" dirty="0" smtClean="0"/>
              <a:t> </a:t>
            </a:r>
            <a:r>
              <a:rPr lang="ru-RU" sz="3600" dirty="0" err="1" smtClean="0"/>
              <a:t>хімія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початку </a:t>
            </a:r>
            <a:r>
              <a:rPr lang="ru-RU" sz="3600" dirty="0"/>
              <a:t>XIX ст.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4000" dirty="0" smtClean="0"/>
              <a:t>З історії створення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4797991" cy="2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Бутлеровим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здійснені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численні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синтези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підтвердили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правильність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теорії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Вперше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провів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реакцію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полімеризації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отримав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синтетично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цукроподібну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речовина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акрозу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здійснив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гідратацію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етилену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З історії створення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/>
          <a:stretch/>
        </p:blipFill>
        <p:spPr bwMode="auto">
          <a:xfrm>
            <a:off x="1194907" y="4725144"/>
            <a:ext cx="626469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b="60010"/>
          <a:stretch/>
        </p:blipFill>
        <p:spPr bwMode="auto">
          <a:xfrm>
            <a:off x="1194907" y="3933056"/>
            <a:ext cx="62646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0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• у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хімічних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сполуках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атоми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з'єднуються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між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собою у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певному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порядку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відповідно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валентності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визначає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хімічну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будову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молекул;</a:t>
            </a:r>
          </a:p>
          <a:p>
            <a:pPr marL="0" indent="0">
              <a:buNone/>
            </a:pP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хімічні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фізичні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властивості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органічних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сполук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залежать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природи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кількості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атомів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входять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їх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складу, так і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хімічної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будови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молекул;</a:t>
            </a:r>
          </a:p>
          <a:p>
            <a:pPr marL="0" indent="0">
              <a:buNone/>
            </a:pP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• для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кожної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емпіричної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формули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вивести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певну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теоретично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можливих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 структур (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</a:rPr>
              <a:t>ізомерів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pPr marL="0" indent="0">
              <a:buNone/>
            </a:pPr>
            <a:endParaRPr lang="ru-RU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Основні</a:t>
            </a:r>
            <a:r>
              <a:rPr lang="ru-RU" sz="4000" dirty="0"/>
              <a:t> </a:t>
            </a:r>
            <a:r>
              <a:rPr lang="ru-RU" sz="4000" dirty="0" err="1"/>
              <a:t>положення</a:t>
            </a:r>
            <a:r>
              <a:rPr lang="ru-RU" sz="4000" dirty="0"/>
              <a:t> </a:t>
            </a:r>
            <a:r>
              <a:rPr lang="ru-RU" sz="4000" dirty="0" err="1"/>
              <a:t>теорії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27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кожна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органічна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речовина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лише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одну формулу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хімічної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будови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яка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дає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уявлення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властивості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даної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сполуки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• у молекулах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існує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взаємний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вплив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атомів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безпосередньо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зв'язаних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так і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безпосередньо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зв'язаних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один з одним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Основні</a:t>
            </a:r>
            <a:r>
              <a:rPr lang="ru-RU" sz="4000" dirty="0"/>
              <a:t> </a:t>
            </a:r>
            <a:r>
              <a:rPr lang="ru-RU" sz="4000" dirty="0" err="1"/>
              <a:t>положення</a:t>
            </a:r>
            <a:r>
              <a:rPr lang="ru-RU" sz="4000" dirty="0"/>
              <a:t> </a:t>
            </a:r>
            <a:r>
              <a:rPr lang="ru-RU" sz="4000" dirty="0" err="1"/>
              <a:t>теорії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050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66</TotalTime>
  <Words>423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Сетка</vt:lpstr>
      <vt:lpstr>Історія створення та розвитку теорії будови органічних сполук</vt:lpstr>
      <vt:lpstr>Теорія будови органічних сполук</vt:lpstr>
      <vt:lpstr>Презентация PowerPoint</vt:lpstr>
      <vt:lpstr>Про автора</vt:lpstr>
      <vt:lpstr>Надбання Бутлерова</vt:lpstr>
      <vt:lpstr>З історії створення</vt:lpstr>
      <vt:lpstr>З історії створення</vt:lpstr>
      <vt:lpstr>Основні положення теорії</vt:lpstr>
      <vt:lpstr>Основні положення теорії</vt:lpstr>
      <vt:lpstr>Презентация PowerPoint</vt:lpstr>
      <vt:lpstr>Презентация PowerPoint</vt:lpstr>
      <vt:lpstr>Презентация PowerPoint</vt:lpstr>
      <vt:lpstr>Приклад</vt:lpstr>
      <vt:lpstr>Значення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14</cp:revision>
  <dcterms:created xsi:type="dcterms:W3CDTF">2018-11-26T14:06:09Z</dcterms:created>
  <dcterms:modified xsi:type="dcterms:W3CDTF">2019-11-01T12:29:45Z</dcterms:modified>
</cp:coreProperties>
</file>