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80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7200" dirty="0" err="1">
                <a:solidFill>
                  <a:schemeClr val="bg1">
                    <a:lumMod val="50000"/>
                  </a:schemeClr>
                </a:solidFill>
              </a:rPr>
              <a:t>Екотрофологія</a:t>
            </a:r>
            <a:endParaRPr lang="ru-RU" sz="7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3573016"/>
            <a:ext cx="5256584" cy="1752600"/>
          </a:xfrm>
        </p:spPr>
        <p:txBody>
          <a:bodyPr>
            <a:normAutofit/>
          </a:bodyPr>
          <a:lstStyle/>
          <a:p>
            <a:pPr algn="ctr"/>
            <a:endParaRPr lang="ru-RU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6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23999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Харчові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речовини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поділяють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на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дві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основні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групи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ru-RU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макронутрієнти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білки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жири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вуглеводи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і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макроелементи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</a:p>
          <a:p>
            <a:pPr marL="0" indent="0">
              <a:buNone/>
            </a:pPr>
            <a:r>
              <a:rPr lang="ru-RU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мікронутрієнти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вітаміни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і </a:t>
            </a:r>
            <a:r>
              <a:rPr lang="ru-RU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мікроелементи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0968"/>
            <a:ext cx="817798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275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1052736"/>
            <a:ext cx="4608512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Необхідною</a:t>
            </a:r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є і вода – один з </a:t>
            </a:r>
            <a:r>
              <a:rPr lang="ru-RU" sz="4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трьох</a:t>
            </a:r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4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складників</a:t>
            </a:r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4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біосфери</a:t>
            </a:r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4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що</a:t>
            </a:r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є </a:t>
            </a:r>
            <a:r>
              <a:rPr lang="ru-RU" sz="4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найважливішим</a:t>
            </a:r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для </a:t>
            </a:r>
            <a:r>
              <a:rPr lang="ru-RU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життя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1" r="32418"/>
          <a:stretch/>
        </p:blipFill>
        <p:spPr bwMode="auto">
          <a:xfrm>
            <a:off x="347224" y="548680"/>
            <a:ext cx="3792728" cy="625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78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7122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Вода </a:t>
            </a:r>
            <a:r>
              <a:rPr lang="ru-RU" sz="4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належить</a:t>
            </a:r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до </a:t>
            </a:r>
            <a:r>
              <a:rPr lang="ru-RU" sz="4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харчових</a:t>
            </a:r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4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речовин</a:t>
            </a:r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без </a:t>
            </a:r>
            <a:r>
              <a:rPr lang="ru-RU" sz="4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яких</a:t>
            </a:r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4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життя</a:t>
            </a:r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неможливе</a:t>
            </a: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936"/>
            <a:ext cx="9144000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489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0"/>
            <a:ext cx="55081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4392488" cy="5784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800" dirty="0">
                <a:solidFill>
                  <a:schemeClr val="tx2">
                    <a:lumMod val="75000"/>
                  </a:schemeClr>
                </a:solidFill>
              </a:rPr>
              <a:t>Потреба у </a:t>
            </a:r>
            <a:r>
              <a:rPr lang="ru-RU" sz="4800" dirty="0" err="1">
                <a:solidFill>
                  <a:schemeClr val="tx2">
                    <a:lumMod val="75000"/>
                  </a:schemeClr>
                </a:solidFill>
              </a:rPr>
              <a:t>воді</a:t>
            </a:r>
            <a:r>
              <a:rPr lang="ru-RU" sz="4800" dirty="0">
                <a:solidFill>
                  <a:schemeClr val="tx2">
                    <a:lumMod val="75000"/>
                  </a:schemeClr>
                </a:solidFill>
              </a:rPr>
              <a:t> для </a:t>
            </a:r>
            <a:r>
              <a:rPr lang="ru-RU" sz="4800" dirty="0" err="1">
                <a:solidFill>
                  <a:schemeClr val="tx2">
                    <a:lumMod val="75000"/>
                  </a:schemeClr>
                </a:solidFill>
              </a:rPr>
              <a:t>дорослої</a:t>
            </a:r>
            <a:r>
              <a:rPr lang="ru-RU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4800" dirty="0" err="1">
                <a:solidFill>
                  <a:schemeClr val="tx2">
                    <a:lumMod val="75000"/>
                  </a:schemeClr>
                </a:solidFill>
              </a:rPr>
              <a:t>людини</a:t>
            </a:r>
            <a:r>
              <a:rPr lang="ru-RU" sz="4800" dirty="0">
                <a:solidFill>
                  <a:schemeClr val="tx2">
                    <a:lumMod val="75000"/>
                  </a:schemeClr>
                </a:solidFill>
              </a:rPr>
              <a:t> на </a:t>
            </a:r>
            <a:r>
              <a:rPr lang="ru-RU" sz="4800" dirty="0" err="1">
                <a:solidFill>
                  <a:schemeClr val="tx2">
                    <a:lumMod val="75000"/>
                  </a:schemeClr>
                </a:solidFill>
              </a:rPr>
              <a:t>добу</a:t>
            </a:r>
            <a:r>
              <a:rPr lang="ru-RU" sz="4800" dirty="0">
                <a:solidFill>
                  <a:schemeClr val="tx2">
                    <a:lumMod val="75000"/>
                  </a:schemeClr>
                </a:solidFill>
              </a:rPr>
              <a:t> становить </a:t>
            </a:r>
            <a:r>
              <a:rPr lang="ru-RU" sz="4800" dirty="0" err="1">
                <a:solidFill>
                  <a:schemeClr val="tx2">
                    <a:lumMod val="75000"/>
                  </a:schemeClr>
                </a:solidFill>
              </a:rPr>
              <a:t>приблизно</a:t>
            </a:r>
            <a:r>
              <a:rPr lang="ru-RU" sz="4800" dirty="0">
                <a:solidFill>
                  <a:schemeClr val="tx2">
                    <a:lumMod val="75000"/>
                  </a:schemeClr>
                </a:solidFill>
              </a:rPr>
              <a:t> 40 мл на 1 кг </a:t>
            </a:r>
            <a:r>
              <a:rPr lang="ru-RU" sz="4800" dirty="0" err="1">
                <a:solidFill>
                  <a:schemeClr val="tx2">
                    <a:lumMod val="75000"/>
                  </a:schemeClr>
                </a:solidFill>
              </a:rPr>
              <a:t>маси</a:t>
            </a:r>
            <a:r>
              <a:rPr lang="ru-RU" sz="4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4800" dirty="0" err="1" smtClean="0">
                <a:solidFill>
                  <a:schemeClr val="tx2">
                    <a:lumMod val="75000"/>
                  </a:schemeClr>
                </a:solidFill>
              </a:rPr>
              <a:t>тіла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1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673400"/>
            <a:ext cx="7582222" cy="589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1124744"/>
            <a:ext cx="3909120" cy="4876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Білки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харчових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продуктів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неможливо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замінити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іншими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речовинами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і роль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їх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організмі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людини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надзвичайно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важлива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4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7122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Потреба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дорослої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людини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білках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у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середньому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становить 70–110 г на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добу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потреба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дітей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у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білку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1,5–4 г на 1 кг </a:t>
            </a:r>
            <a:r>
              <a:rPr lang="ru-RU" sz="3200" dirty="0" err="1"/>
              <a:t>маси</a:t>
            </a:r>
            <a:r>
              <a:rPr lang="ru-RU" sz="3200" dirty="0"/>
              <a:t>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9144000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56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764703"/>
            <a:ext cx="8506916" cy="48146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Жири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належать до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групи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простих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ліпідів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і є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складними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ефірами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жирних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кислот і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триатомного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спирту </a:t>
            </a:r>
            <a:r>
              <a:rPr lang="ru-RU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гліцеролу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2996952"/>
            <a:ext cx="3851920" cy="324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96952"/>
            <a:ext cx="4762500" cy="322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11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3381375" cy="52565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даними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ВООЗ,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нижня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межа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безпечного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споживання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жирів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становить для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дорослих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чоловіків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і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жінок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25-30 г/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доб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96752"/>
            <a:ext cx="5300861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25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20688"/>
            <a:ext cx="8229600" cy="487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Вуглеводи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органічні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речовини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які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складаються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з карбону,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гідрогену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й оксигену. Вони є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основним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складником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харчового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раціону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людини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оскільки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їх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споживають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приблизно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вчетверо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більше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ніж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жирів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і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білків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827035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05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3"/>
          <a:stretch/>
        </p:blipFill>
        <p:spPr bwMode="auto">
          <a:xfrm>
            <a:off x="-36512" y="1772816"/>
            <a:ext cx="4971663" cy="508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764704"/>
            <a:ext cx="5040560" cy="5112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6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Середньодо</a:t>
            </a:r>
            <a:r>
              <a:rPr lang="ru-RU" sz="6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</a:p>
          <a:p>
            <a:pPr marL="0" indent="0">
              <a:buNone/>
            </a:pPr>
            <a:r>
              <a:rPr lang="ru-RU" sz="6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бова</a:t>
            </a:r>
            <a:r>
              <a:rPr lang="ru-RU" sz="6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потреба у </a:t>
            </a:r>
            <a:r>
              <a:rPr lang="ru-RU" sz="6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вуглеводах</a:t>
            </a:r>
            <a:r>
              <a:rPr lang="ru-RU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становить 350–500 г </a:t>
            </a:r>
          </a:p>
        </p:txBody>
      </p:sp>
    </p:spTree>
    <p:extLst>
      <p:ext uri="{BB962C8B-B14F-4D97-AF65-F5344CB8AC3E}">
        <p14:creationId xmlns:p14="http://schemas.microsoft.com/office/powerpoint/2010/main" val="14939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6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Наука про харчування</a:t>
            </a:r>
            <a:endParaRPr lang="ru-RU" sz="6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</a:t>
            </a:r>
            <a:r>
              <a:rPr lang="ru-RU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Екотрофологія</a:t>
            </a:r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" </a:t>
            </a:r>
            <a:r>
              <a:rPr lang="ru-RU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грец</a:t>
            </a:r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u-RU" sz="4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ойкос</a:t>
            </a:r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ru-RU" sz="4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місце</a:t>
            </a:r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4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проживання</a:t>
            </a:r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4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трофе</a:t>
            </a:r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ru-RU" sz="4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харчування</a:t>
            </a:r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логос – </a:t>
            </a:r>
            <a:r>
              <a:rPr lang="ru-RU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учення</a:t>
            </a: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8"/>
            <a:ext cx="820891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14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76672"/>
            <a:ext cx="5254625" cy="621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4032448" cy="55682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Вітаміни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низькомолекулярні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органічні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сполуки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різноманітної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хімічної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природи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які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не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синтезуються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або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синтезуються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недостатній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кількості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в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організмі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людей і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більшості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тварин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28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2696"/>
            <a:ext cx="8496944" cy="25922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Потреба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людини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у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вітамінах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залежить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від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її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віку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стану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здоров'я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характеру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діяльності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пори року,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вмісту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їжі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основних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макрокомпонентів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харчування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9144000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13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96255"/>
            <a:ext cx="8229600" cy="487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Мінеральні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речовини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у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раціональному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харчуванні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так само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незамінні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як і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білки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ліпіди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вуглеводи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вітаміни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0" y="3034655"/>
            <a:ext cx="9144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65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1124744"/>
            <a:ext cx="4690864" cy="53522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недостатності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чи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надлишку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мінеральних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речовин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з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організмі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людини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виникають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специфічні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порушення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які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призводять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до </a:t>
            </a:r>
            <a:r>
              <a:rPr lang="ru-RU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захворювань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34290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41168"/>
            <a:ext cx="3429000" cy="186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74264"/>
            <a:ext cx="3427090" cy="181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91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48680"/>
            <a:ext cx="8496944" cy="5020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Розбалансоване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полідефіцитне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харчування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більшості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населення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призводить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до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розвитку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хронічних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неінфекційних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захворювань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які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набувають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епідемічного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характеру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960"/>
            <a:ext cx="9144000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99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2645" y="620688"/>
            <a:ext cx="4392488" cy="4883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Поширюються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соціально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зумовлені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інфекційні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хвороби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зокрема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туберкульоз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розвиток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якого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певною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мірою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також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пов’язаний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з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недостатнім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білково-енергетичним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харчуванням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21" y="836712"/>
            <a:ext cx="4081617" cy="280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05064"/>
            <a:ext cx="440226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25144"/>
            <a:ext cx="3024336" cy="198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67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8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Харчуйтеся </a:t>
            </a:r>
            <a:r>
              <a:rPr lang="uk-UA" sz="8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правильно!</a:t>
            </a:r>
            <a:endParaRPr lang="ru-RU" sz="8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85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96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Екотрофологія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нова для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нашої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країни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наука, яка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виникла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на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стику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різних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наук,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її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теоретичний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каркас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тільки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формується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56" b="97006" l="6200" r="98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7344816" cy="514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24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4032448" cy="556828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Цей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каркас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має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постійно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доповнюватися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нарощуватися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для того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щоб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поступово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сформувалася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струнка система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аксіом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законів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концепцій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екотрофології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" b="100000" l="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80728"/>
            <a:ext cx="5325591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03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1052736"/>
            <a:ext cx="4896544" cy="54242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Харчування</a:t>
            </a:r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одна з </a:t>
            </a:r>
            <a:r>
              <a:rPr lang="ru-RU" sz="4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найвагоміших</a:t>
            </a:r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форм </a:t>
            </a:r>
            <a:r>
              <a:rPr lang="ru-RU" sz="4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взаємозв'язку</a:t>
            </a:r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4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організму</a:t>
            </a:r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4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людини</a:t>
            </a:r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з </a:t>
            </a:r>
            <a:r>
              <a:rPr lang="ru-RU" sz="4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навколишнім</a:t>
            </a:r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середовищем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2381" l="9677" r="897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692696"/>
            <a:ext cx="4968552" cy="560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85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9144000" cy="400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3024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Експертами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Всесвітньої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організації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охорони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здоров’я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(ВООЗ)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встановлено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що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стан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здоров’я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людини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на 50%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визначає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індивідуальний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спосіб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життя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49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2" t="1493"/>
          <a:stretch/>
        </p:blipFill>
        <p:spPr bwMode="auto">
          <a:xfrm>
            <a:off x="0" y="1484785"/>
            <a:ext cx="3203848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" b="12490"/>
          <a:stretch/>
        </p:blipFill>
        <p:spPr bwMode="auto">
          <a:xfrm>
            <a:off x="5052095" y="476672"/>
            <a:ext cx="4091905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908720"/>
            <a:ext cx="3024336" cy="62150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Харчування</a:t>
            </a:r>
            <a:r>
              <a:rPr lang="ru-RU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в </a:t>
            </a:r>
            <a:r>
              <a:rPr lang="ru-RU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індивідуальному</a:t>
            </a:r>
            <a:r>
              <a:rPr lang="ru-RU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розвитку</a:t>
            </a:r>
            <a:r>
              <a:rPr lang="ru-RU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відіграє</a:t>
            </a:r>
            <a:r>
              <a:rPr lang="ru-RU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найголовнішу</a:t>
            </a:r>
            <a:r>
              <a:rPr lang="ru-RU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роль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55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779" y="548680"/>
            <a:ext cx="8229600" cy="487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Для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підтримки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оптимального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харчового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статусу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людини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раціоні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повинні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бути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наявні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всі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основні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харчові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речовини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певних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співвідношеннях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35" y="2780928"/>
            <a:ext cx="7620000" cy="39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3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3697" y="692696"/>
            <a:ext cx="8229600" cy="487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err="1"/>
              <a:t>Основні</a:t>
            </a:r>
            <a:r>
              <a:rPr lang="ru-RU" sz="2800" dirty="0"/>
              <a:t> </a:t>
            </a:r>
            <a:r>
              <a:rPr lang="ru-RU" sz="2800" dirty="0" err="1"/>
              <a:t>харчові</a:t>
            </a:r>
            <a:r>
              <a:rPr lang="ru-RU" sz="2800" dirty="0"/>
              <a:t> </a:t>
            </a:r>
            <a:r>
              <a:rPr lang="ru-RU" sz="2800" dirty="0" err="1"/>
              <a:t>речовини</a:t>
            </a:r>
            <a:r>
              <a:rPr lang="ru-RU" sz="2800" dirty="0"/>
              <a:t> – </a:t>
            </a:r>
            <a:r>
              <a:rPr lang="ru-RU" sz="2800" dirty="0" err="1"/>
              <a:t>органічні</a:t>
            </a:r>
            <a:r>
              <a:rPr lang="ru-RU" sz="2800" dirty="0"/>
              <a:t> і </a:t>
            </a:r>
            <a:r>
              <a:rPr lang="ru-RU" sz="2800" dirty="0" err="1"/>
              <a:t>неорганічні</a:t>
            </a:r>
            <a:r>
              <a:rPr lang="ru-RU" sz="2800" dirty="0"/>
              <a:t> </a:t>
            </a:r>
            <a:r>
              <a:rPr lang="ru-RU" sz="2800" dirty="0" err="1"/>
              <a:t>сполуки</a:t>
            </a:r>
            <a:r>
              <a:rPr lang="ru-RU" sz="2800" dirty="0"/>
              <a:t>, </a:t>
            </a:r>
            <a:r>
              <a:rPr lang="ru-RU" sz="2800" dirty="0" err="1"/>
              <a:t>необхідні</a:t>
            </a:r>
            <a:r>
              <a:rPr lang="ru-RU" sz="2800" dirty="0"/>
              <a:t> для нормального росту, </a:t>
            </a:r>
            <a:r>
              <a:rPr lang="ru-RU" sz="2800" dirty="0" err="1"/>
              <a:t>підтримання</a:t>
            </a:r>
            <a:r>
              <a:rPr lang="ru-RU" sz="2800" dirty="0"/>
              <a:t> і </a:t>
            </a:r>
            <a:r>
              <a:rPr lang="ru-RU" sz="2800" dirty="0" err="1"/>
              <a:t>відновлення</a:t>
            </a:r>
            <a:r>
              <a:rPr lang="ru-RU" sz="2800" dirty="0"/>
              <a:t> тканин, а </a:t>
            </a:r>
            <a:r>
              <a:rPr lang="ru-RU" sz="2800" dirty="0" err="1"/>
              <a:t>також</a:t>
            </a:r>
            <a:r>
              <a:rPr lang="ru-RU" sz="2800" dirty="0"/>
              <a:t> для </a:t>
            </a:r>
            <a:r>
              <a:rPr lang="ru-RU" sz="2800" dirty="0" err="1" smtClean="0"/>
              <a:t>розмноження</a:t>
            </a:r>
            <a:endParaRPr lang="ru-RU" sz="2800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52936"/>
            <a:ext cx="424718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" y="2852936"/>
            <a:ext cx="4073337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64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84</TotalTime>
  <Words>447</Words>
  <Application>Microsoft Office PowerPoint</Application>
  <PresentationFormat>Экран (4:3)</PresentationFormat>
  <Paragraphs>30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Ясность</vt:lpstr>
      <vt:lpstr>Екотрофологія</vt:lpstr>
      <vt:lpstr>Наука про харчування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</dc:creator>
  <cp:lastModifiedBy>Игорь</cp:lastModifiedBy>
  <cp:revision>16</cp:revision>
  <dcterms:created xsi:type="dcterms:W3CDTF">2018-05-16T16:28:48Z</dcterms:created>
  <dcterms:modified xsi:type="dcterms:W3CDTF">2019-11-01T12:30:41Z</dcterms:modified>
</cp:coreProperties>
</file>