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0" r:id="rId8"/>
    <p:sldId id="266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7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50000000000006E-2"/>
          <c:w val="0.67664583333333328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 w="15875" cap="flat" cmpd="sng" algn="ctr">
                <a:solidFill>
                  <a:schemeClr val="accent5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95000"/>
                    </a:schemeClr>
                  </a:gs>
                  <a:gs pos="100000">
                    <a:schemeClr val="accent4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4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</c:dPt>
          <c:cat>
            <c:strRef>
              <c:f>Лист1!$A$2:$A$6</c:f>
              <c:strCache>
                <c:ptCount val="5"/>
                <c:pt idx="0">
                  <c:v>Лютерани</c:v>
                </c:pt>
                <c:pt idx="1">
                  <c:v>Православні</c:v>
                </c:pt>
                <c:pt idx="2">
                  <c:v>Баптисти</c:v>
                </c:pt>
                <c:pt idx="3">
                  <c:v>Католики</c:v>
                </c:pt>
                <c:pt idx="4">
                  <c:v>Без релігії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0.13600000000000001</c:v>
                </c:pt>
                <c:pt idx="1">
                  <c:v>0.128</c:v>
                </c:pt>
                <c:pt idx="2">
                  <c:v>5.0000000000000001E-3</c:v>
                </c:pt>
                <c:pt idx="3">
                  <c:v>5.0000000000000001E-3</c:v>
                </c:pt>
                <c:pt idx="4" formatCode="0%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081249999999998"/>
          <c:y val="0.16022687007874017"/>
          <c:w val="0.26502083333333332"/>
          <c:h val="0.41704601377952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456"/>
            <a:ext cx="9144000" cy="697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6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Зовнішньоекономічні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зв’язки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торговельні</a:t>
            </a:r>
            <a:r>
              <a:rPr lang="ru-RU" dirty="0"/>
              <a:t> </a:t>
            </a:r>
            <a:r>
              <a:rPr lang="ru-RU" dirty="0" err="1"/>
              <a:t>партнери</a:t>
            </a:r>
            <a:r>
              <a:rPr lang="ru-RU" dirty="0"/>
              <a:t> — </a:t>
            </a:r>
            <a:r>
              <a:rPr lang="ru-RU" dirty="0" err="1"/>
              <a:t>Росія</a:t>
            </a:r>
            <a:r>
              <a:rPr lang="ru-RU" dirty="0"/>
              <a:t>, </a:t>
            </a:r>
            <a:r>
              <a:rPr lang="ru-RU" dirty="0" err="1"/>
              <a:t>Фінляндія</a:t>
            </a:r>
            <a:r>
              <a:rPr lang="ru-RU" dirty="0"/>
              <a:t>, </a:t>
            </a:r>
            <a:r>
              <a:rPr lang="ru-RU" dirty="0" err="1"/>
              <a:t>Німеччина</a:t>
            </a:r>
            <a:r>
              <a:rPr lang="ru-RU" dirty="0"/>
              <a:t>, </a:t>
            </a:r>
            <a:r>
              <a:rPr lang="ru-RU" dirty="0" err="1"/>
              <a:t>Латвія</a:t>
            </a:r>
            <a:r>
              <a:rPr lang="ru-RU" dirty="0"/>
              <a:t>, </a:t>
            </a:r>
            <a:r>
              <a:rPr lang="ru-RU" dirty="0" smtClean="0"/>
              <a:t>Литва.</a:t>
            </a:r>
          </a:p>
          <a:p>
            <a:pPr marL="45720" indent="0">
              <a:buNone/>
            </a:pPr>
            <a:r>
              <a:rPr lang="ru-RU" b="1" dirty="0" err="1" smtClean="0"/>
              <a:t>Основна</a:t>
            </a:r>
            <a:r>
              <a:rPr lang="ru-RU" b="1" dirty="0" smtClean="0"/>
              <a:t> </a:t>
            </a:r>
            <a:r>
              <a:rPr lang="ru-RU" b="1" dirty="0" err="1"/>
              <a:t>експортна</a:t>
            </a:r>
            <a:r>
              <a:rPr lang="ru-RU" b="1" dirty="0"/>
              <a:t> </a:t>
            </a:r>
            <a:r>
              <a:rPr lang="ru-RU" b="1" dirty="0" err="1"/>
              <a:t>продукція</a:t>
            </a:r>
            <a:r>
              <a:rPr lang="ru-RU" dirty="0"/>
              <a:t>: </a:t>
            </a:r>
            <a:r>
              <a:rPr lang="ru-RU" dirty="0" err="1"/>
              <a:t>м'ясо</a:t>
            </a:r>
            <a:r>
              <a:rPr lang="ru-RU" dirty="0"/>
              <a:t> — </a:t>
            </a:r>
            <a:r>
              <a:rPr lang="ru-RU" dirty="0" err="1"/>
              <a:t>молочні</a:t>
            </a:r>
            <a:r>
              <a:rPr lang="ru-RU" dirty="0"/>
              <a:t> та </a:t>
            </a:r>
            <a:r>
              <a:rPr lang="ru-RU" dirty="0" err="1"/>
              <a:t>рибні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електротехнічні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легкої</a:t>
            </a:r>
            <a:r>
              <a:rPr lang="ru-RU" dirty="0"/>
              <a:t> та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b="1" dirty="0" smtClean="0"/>
              <a:t> </a:t>
            </a:r>
            <a:r>
              <a:rPr lang="ru-RU" b="1" dirty="0" err="1"/>
              <a:t>Імпорт</a:t>
            </a:r>
            <a:r>
              <a:rPr lang="ru-RU" dirty="0"/>
              <a:t>: </a:t>
            </a:r>
            <a:r>
              <a:rPr lang="ru-RU" dirty="0" err="1"/>
              <a:t>апатити</a:t>
            </a:r>
            <a:r>
              <a:rPr lang="ru-RU" dirty="0"/>
              <a:t>, </a:t>
            </a:r>
            <a:r>
              <a:rPr lang="ru-RU" dirty="0" err="1"/>
              <a:t>бавовна</a:t>
            </a:r>
            <a:r>
              <a:rPr lang="ru-RU" dirty="0"/>
              <a:t>, </a:t>
            </a:r>
            <a:r>
              <a:rPr lang="ru-RU" dirty="0" err="1"/>
              <a:t>вовна</a:t>
            </a:r>
            <a:r>
              <a:rPr lang="ru-RU" dirty="0"/>
              <a:t>, </a:t>
            </a:r>
            <a:r>
              <a:rPr lang="ru-RU" dirty="0" err="1"/>
              <a:t>шкіра</a:t>
            </a:r>
            <a:r>
              <a:rPr lang="ru-RU" dirty="0"/>
              <a:t>, </a:t>
            </a:r>
            <a:r>
              <a:rPr lang="ru-RU" dirty="0" err="1"/>
              <a:t>легкові</a:t>
            </a:r>
            <a:r>
              <a:rPr lang="ru-RU" dirty="0"/>
              <a:t> та </a:t>
            </a:r>
            <a:r>
              <a:rPr lang="ru-RU" dirty="0" err="1"/>
              <a:t>вантажні</a:t>
            </a:r>
            <a:r>
              <a:rPr lang="ru-RU" dirty="0"/>
              <a:t> </a:t>
            </a:r>
            <a:r>
              <a:rPr lang="ru-RU" dirty="0" err="1"/>
              <a:t>автомобілі</a:t>
            </a:r>
            <a:r>
              <a:rPr lang="ru-RU" dirty="0"/>
              <a:t>, </a:t>
            </a:r>
            <a:r>
              <a:rPr lang="ru-RU" dirty="0" err="1"/>
              <a:t>чорні</a:t>
            </a:r>
            <a:r>
              <a:rPr lang="ru-RU" dirty="0"/>
              <a:t> метали, </a:t>
            </a:r>
            <a:r>
              <a:rPr lang="ru-RU" dirty="0" err="1"/>
              <a:t>цитрусові</a:t>
            </a:r>
            <a:r>
              <a:rPr lang="ru-RU" dirty="0"/>
              <a:t>, </a:t>
            </a:r>
            <a:r>
              <a:rPr lang="ru-RU" dirty="0" smtClean="0"/>
              <a:t>чай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88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7951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Загальні відомості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78002622"/>
              </p:ext>
            </p:extLst>
          </p:nvPr>
        </p:nvGraphicFramePr>
        <p:xfrm>
          <a:off x="323528" y="1124744"/>
          <a:ext cx="6624736" cy="523381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390369"/>
                <a:gridCol w="4234367"/>
              </a:tblGrid>
              <a:tr h="353080">
                <a:tc>
                  <a:txBody>
                    <a:bodyPr/>
                    <a:lstStyle/>
                    <a:p>
                      <a:r>
                        <a:rPr lang="uk-UA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Площа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45,2 тис. </a:t>
                      </a:r>
                      <a:r>
                        <a:rPr lang="uk-UA" sz="2000" b="1" i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кв</a:t>
                      </a:r>
                      <a:r>
                        <a:rPr lang="uk-UA" sz="20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км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3080">
                <a:tc>
                  <a:txBody>
                    <a:bodyPr/>
                    <a:lstStyle/>
                    <a:p>
                      <a:r>
                        <a:rPr lang="uk-UA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Населення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1,3 млн </a:t>
                      </a:r>
                      <a:r>
                        <a:rPr lang="ru-RU" sz="2000" b="1" i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осіб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3080">
                <a:tc>
                  <a:txBody>
                    <a:bodyPr/>
                    <a:lstStyle/>
                    <a:p>
                      <a:r>
                        <a:rPr lang="uk-UA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Столиця 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Тіллінн</a:t>
                      </a:r>
                      <a:r>
                        <a:rPr lang="uk-UA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444 тис.</a:t>
                      </a:r>
                      <a:r>
                        <a:rPr lang="uk-UA" sz="20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осіб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3080">
                <a:tc>
                  <a:txBody>
                    <a:bodyPr/>
                    <a:lstStyle/>
                    <a:p>
                      <a:r>
                        <a:rPr lang="uk-UA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Офіційна назва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Естонська Республіка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8453">
                <a:tc>
                  <a:txBody>
                    <a:bodyPr/>
                    <a:lstStyle/>
                    <a:p>
                      <a:r>
                        <a:rPr lang="uk-UA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Офіційна мова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естонська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4679">
                <a:tc>
                  <a:txBody>
                    <a:bodyPr/>
                    <a:lstStyle/>
                    <a:p>
                      <a:r>
                        <a:rPr lang="uk-UA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Склад території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 повітів і 6 міст центрального підпорядкування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4679">
                <a:tc>
                  <a:txBody>
                    <a:bodyPr/>
                    <a:lstStyle/>
                    <a:p>
                      <a:r>
                        <a:rPr lang="uk-UA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Державний устрій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парламентська республіка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4679">
                <a:tc>
                  <a:txBody>
                    <a:bodyPr/>
                    <a:lstStyle/>
                    <a:p>
                      <a:r>
                        <a:rPr lang="uk-UA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Місце країни у світі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член НАТО, ЄС,  ОБСЄ,  ОЕСР, Ради Європи,</a:t>
                      </a:r>
                      <a:r>
                        <a:rPr lang="uk-UA" sz="20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РКБМ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4679">
                <a:tc>
                  <a:txBody>
                    <a:bodyPr/>
                    <a:lstStyle/>
                    <a:p>
                      <a:r>
                        <a:rPr lang="uk-UA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Релігія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Християнство(протестанти-лютерани)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3080">
                <a:tc>
                  <a:txBody>
                    <a:bodyPr/>
                    <a:lstStyle/>
                    <a:p>
                      <a:r>
                        <a:rPr lang="uk-UA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Грошова одиниця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євро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2736"/>
            <a:ext cx="189399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89399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68960"/>
            <a:ext cx="1893992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9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51520"/>
          </a:xfrm>
        </p:spPr>
        <p:txBody>
          <a:bodyPr/>
          <a:lstStyle/>
          <a:p>
            <a:pPr marL="0" indent="0">
              <a:buNone/>
            </a:pPr>
            <a:r>
              <a:rPr lang="uk-UA" sz="4800" dirty="0" smtClean="0">
                <a:solidFill>
                  <a:schemeClr val="tx2">
                    <a:lumMod val="50000"/>
                  </a:schemeClr>
                </a:solidFill>
              </a:rPr>
              <a:t>Географічне положення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4283968" cy="4752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Держава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Північній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Європі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межує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Латвією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півдні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Росією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сході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, на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півночі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омивається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водами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Фінської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затоки, на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заході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—водами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Балтійського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моря та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Ризької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затоки 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7"/>
            <a:ext cx="4608512" cy="515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3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76470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chemeClr val="bg1"/>
                </a:solidFill>
              </a:rPr>
              <a:t>Столиця Таллінн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4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400600" cy="1512168"/>
          </a:xfrm>
        </p:spPr>
        <p:txBody>
          <a:bodyPr/>
          <a:lstStyle/>
          <a:p>
            <a:pPr marL="0" indent="0" algn="ctr">
              <a:buNone/>
            </a:pPr>
            <a:r>
              <a:rPr lang="uk-UA" sz="6600" dirty="0" smtClean="0">
                <a:solidFill>
                  <a:schemeClr val="tx2">
                    <a:lumMod val="50000"/>
                  </a:schemeClr>
                </a:solidFill>
              </a:rPr>
              <a:t>Символи</a:t>
            </a:r>
            <a:r>
              <a:rPr lang="uk-UA" sz="6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6600" dirty="0" smtClean="0">
                <a:solidFill>
                  <a:schemeClr val="tx2">
                    <a:lumMod val="50000"/>
                  </a:schemeClr>
                </a:solidFill>
              </a:rPr>
              <a:t>Естонії</a:t>
            </a:r>
            <a:endParaRPr lang="ru-RU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7200800" cy="444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04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5400" dirty="0" smtClean="0">
                <a:solidFill>
                  <a:schemeClr val="tx2">
                    <a:lumMod val="50000"/>
                  </a:schemeClr>
                </a:solidFill>
              </a:rPr>
              <a:t>Найбільші міста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2276872" cy="3474720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Талін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Тарту </a:t>
            </a:r>
          </a:p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Нарва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Пярну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80" y="1988840"/>
            <a:ext cx="3168352" cy="232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17" y="4437112"/>
            <a:ext cx="3932392" cy="229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12404"/>
            <a:ext cx="3257097" cy="250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00" y="4541303"/>
            <a:ext cx="4117792" cy="219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10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4800" dirty="0" smtClean="0">
                <a:solidFill>
                  <a:schemeClr val="tx2">
                    <a:lumMod val="50000"/>
                  </a:schemeClr>
                </a:solidFill>
              </a:rPr>
              <a:t>Населення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8372400" cy="3474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Пересічна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густота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населення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близько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40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осіб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/км2.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Міське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населення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— 69%.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Близько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70% 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населення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естонці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решта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вихідці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республік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колишнього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СРСР, особливо з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РФ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57" y="2780927"/>
            <a:ext cx="6480720" cy="406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2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30120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6000" dirty="0" smtClean="0">
                <a:solidFill>
                  <a:schemeClr val="tx2">
                    <a:lumMod val="50000"/>
                  </a:schemeClr>
                </a:solidFill>
              </a:rPr>
              <a:t>Релігія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476672"/>
            <a:ext cx="7605464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Тільки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близько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30%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населення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відносить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себе до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певної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релігії:13,6% -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лютерани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, 12,8% -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православні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, 0,5% -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баптисти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, 0,5% - католики и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т.д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99067727"/>
              </p:ext>
            </p:extLst>
          </p:nvPr>
        </p:nvGraphicFramePr>
        <p:xfrm>
          <a:off x="683568" y="23488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368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6000" dirty="0" smtClean="0">
                <a:solidFill>
                  <a:schemeClr val="tx2">
                    <a:lumMod val="50000"/>
                  </a:schemeClr>
                </a:solidFill>
              </a:rPr>
              <a:t>Ресурси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3143" y="908720"/>
            <a:ext cx="7632848" cy="20162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Естонія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найбагатша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серед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країн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Балтії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корисні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копалини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 В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надрах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виявлено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горючі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сланці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торф,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фосфорити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вапняки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й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доломіти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глини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піски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гравій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38964" r="6133" b="3803"/>
          <a:stretch/>
        </p:blipFill>
        <p:spPr bwMode="auto">
          <a:xfrm>
            <a:off x="1043608" y="2852936"/>
            <a:ext cx="7238367" cy="357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6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259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Загальні відомості</vt:lpstr>
      <vt:lpstr>Географічне положення</vt:lpstr>
      <vt:lpstr>Презентация PowerPoint</vt:lpstr>
      <vt:lpstr>Символи Естонії</vt:lpstr>
      <vt:lpstr>Найбільші міста</vt:lpstr>
      <vt:lpstr>Населення</vt:lpstr>
      <vt:lpstr>Релігія</vt:lpstr>
      <vt:lpstr>Ресурси</vt:lpstr>
      <vt:lpstr>Зовнішньоекономічні зв’язки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9</cp:revision>
  <dcterms:created xsi:type="dcterms:W3CDTF">2018-11-28T17:09:58Z</dcterms:created>
  <dcterms:modified xsi:type="dcterms:W3CDTF">2019-11-01T12:44:10Z</dcterms:modified>
</cp:coreProperties>
</file>