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1B3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11500" b="1" i="1" dirty="0" smtClean="0">
                <a:solidFill>
                  <a:schemeClr val="accent6">
                    <a:lumMod val="75000"/>
                  </a:schemeClr>
                </a:solidFill>
              </a:rPr>
              <a:t>Глюкоза</a:t>
            </a:r>
            <a:endParaRPr lang="ru-RU" sz="115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</a:rPr>
              <a:t>Біологічна роль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/>
              <a:t>Глюкоза — </a:t>
            </a:r>
            <a:r>
              <a:rPr lang="ru-RU" sz="3200" i="1" dirty="0" err="1"/>
              <a:t>основний</a:t>
            </a:r>
            <a:r>
              <a:rPr lang="ru-RU" sz="3200" i="1" dirty="0"/>
              <a:t> продукт </a:t>
            </a:r>
            <a:r>
              <a:rPr lang="ru-RU" sz="3200" i="1" dirty="0" smtClean="0"/>
              <a:t>фотосинтеза.</a:t>
            </a:r>
          </a:p>
          <a:p>
            <a:pPr marL="0" indent="0" algn="ctr">
              <a:buNone/>
            </a:pPr>
            <a:r>
              <a:rPr lang="ru-RU" sz="3200" i="1" dirty="0" smtClean="0"/>
              <a:t> У </a:t>
            </a:r>
            <a:r>
              <a:rPr lang="ru-RU" sz="3200" i="1" dirty="0" err="1"/>
              <a:t>организмі</a:t>
            </a:r>
            <a:r>
              <a:rPr lang="ru-RU" sz="3200" i="1" dirty="0"/>
              <a:t> </a:t>
            </a:r>
            <a:r>
              <a:rPr lang="ru-RU" sz="3200" i="1" dirty="0" err="1" smtClean="0"/>
              <a:t>людини</a:t>
            </a:r>
            <a:r>
              <a:rPr lang="ru-RU" sz="3200" i="1" dirty="0" smtClean="0"/>
              <a:t>, </a:t>
            </a:r>
            <a:r>
              <a:rPr lang="ru-RU" sz="3200" i="1" dirty="0" err="1"/>
              <a:t>тварини</a:t>
            </a:r>
            <a:r>
              <a:rPr lang="ru-RU" sz="3200" i="1" dirty="0"/>
              <a:t> глюкоза є </a:t>
            </a:r>
            <a:r>
              <a:rPr lang="ru-RU" sz="3200" i="1" dirty="0" err="1"/>
              <a:t>основним</a:t>
            </a:r>
            <a:r>
              <a:rPr lang="ru-RU" sz="3200" i="1" dirty="0"/>
              <a:t> та </a:t>
            </a:r>
            <a:r>
              <a:rPr lang="ru-RU" sz="3200" i="1" dirty="0" err="1"/>
              <a:t>наибільш</a:t>
            </a:r>
            <a:r>
              <a:rPr lang="ru-RU" sz="3200" i="1" dirty="0"/>
              <a:t> </a:t>
            </a:r>
            <a:r>
              <a:rPr lang="ru-RU" sz="3200" i="1" dirty="0" err="1"/>
              <a:t>універсальним</a:t>
            </a:r>
            <a:r>
              <a:rPr lang="ru-RU" sz="3200" i="1" dirty="0"/>
              <a:t> </a:t>
            </a:r>
            <a:r>
              <a:rPr lang="ru-RU" sz="3200" i="1" dirty="0" err="1"/>
              <a:t>джерелом</a:t>
            </a:r>
            <a:r>
              <a:rPr lang="ru-RU" sz="3200" i="1" dirty="0"/>
              <a:t> </a:t>
            </a:r>
            <a:r>
              <a:rPr lang="ru-RU" sz="3200" i="1" dirty="0" err="1"/>
              <a:t>енергії</a:t>
            </a:r>
            <a:r>
              <a:rPr lang="ru-RU" sz="3200" i="1" dirty="0"/>
              <a:t> для </a:t>
            </a:r>
            <a:r>
              <a:rPr lang="ru-RU" sz="3200" i="1" dirty="0" err="1"/>
              <a:t>забезпечення</a:t>
            </a:r>
            <a:r>
              <a:rPr lang="ru-RU" sz="3200" i="1" dirty="0"/>
              <a:t> </a:t>
            </a:r>
            <a:r>
              <a:rPr lang="ru-RU" sz="3200" i="1" dirty="0" err="1"/>
              <a:t>метаболічних</a:t>
            </a:r>
            <a:r>
              <a:rPr lang="ru-RU" sz="3200" i="1" dirty="0"/>
              <a:t> </a:t>
            </a:r>
            <a:r>
              <a:rPr lang="ru-RU" sz="3200" i="1" dirty="0" err="1"/>
              <a:t>процесів</a:t>
            </a:r>
            <a:r>
              <a:rPr lang="ru-RU" sz="3200" i="1" dirty="0"/>
              <a:t>. Глюкоза — </a:t>
            </a:r>
            <a:r>
              <a:rPr lang="ru-RU" sz="3200" i="1" dirty="0" err="1"/>
              <a:t>важлива</a:t>
            </a:r>
            <a:r>
              <a:rPr lang="ru-RU" sz="3200" i="1" dirty="0"/>
              <a:t> структурна </a:t>
            </a:r>
            <a:r>
              <a:rPr lang="ru-RU" sz="3200" i="1" dirty="0" err="1"/>
              <a:t>одиниця</a:t>
            </a:r>
            <a:r>
              <a:rPr lang="ru-RU" sz="3200" i="1" dirty="0"/>
              <a:t>, з </a:t>
            </a:r>
            <a:r>
              <a:rPr lang="ru-RU" sz="3200" i="1" dirty="0" err="1"/>
              <a:t>якої</a:t>
            </a:r>
            <a:r>
              <a:rPr lang="ru-RU" sz="3200" i="1" dirty="0"/>
              <a:t> </a:t>
            </a:r>
            <a:r>
              <a:rPr lang="ru-RU" sz="3200" i="1" dirty="0" err="1"/>
              <a:t>побудовані</a:t>
            </a:r>
            <a:r>
              <a:rPr lang="ru-RU" sz="3200" i="1" dirty="0"/>
              <a:t> </a:t>
            </a:r>
            <a:r>
              <a:rPr lang="ru-RU" sz="3200" i="1" dirty="0" err="1"/>
              <a:t>полісахариды</a:t>
            </a:r>
            <a:r>
              <a:rPr lang="ru-RU" sz="3200" i="1" dirty="0"/>
              <a:t> (</a:t>
            </a:r>
            <a:r>
              <a:rPr lang="ru-RU" sz="3200" i="1" dirty="0" err="1"/>
              <a:t>крохмаль</a:t>
            </a:r>
            <a:r>
              <a:rPr lang="ru-RU" sz="3200" i="1" dirty="0"/>
              <a:t>, </a:t>
            </a:r>
            <a:r>
              <a:rPr lang="ru-RU" sz="3200" i="1" dirty="0" err="1"/>
              <a:t>глікоген</a:t>
            </a:r>
            <a:r>
              <a:rPr lang="ru-RU" sz="3200" i="1" dirty="0"/>
              <a:t>, </a:t>
            </a:r>
            <a:r>
              <a:rPr lang="ru-RU" sz="3200" i="1" dirty="0" err="1"/>
              <a:t>клітковина</a:t>
            </a:r>
            <a:r>
              <a:rPr lang="ru-RU" sz="3200" i="1" dirty="0"/>
              <a:t>). Глюкоза входить до складу </a:t>
            </a:r>
            <a:r>
              <a:rPr lang="ru-RU" sz="3200" i="1" dirty="0" err="1"/>
              <a:t>дисахаридів</a:t>
            </a:r>
            <a:r>
              <a:rPr lang="ru-RU" sz="3200" i="1" dirty="0"/>
              <a:t> — </a:t>
            </a:r>
            <a:r>
              <a:rPr lang="ru-RU" sz="3200" i="1" dirty="0" err="1"/>
              <a:t>сахарози</a:t>
            </a:r>
            <a:r>
              <a:rPr lang="ru-RU" sz="3200" i="1" dirty="0"/>
              <a:t>, </a:t>
            </a:r>
            <a:r>
              <a:rPr lang="ru-RU" sz="3200" i="1" dirty="0" err="1"/>
              <a:t>лактози</a:t>
            </a:r>
            <a:r>
              <a:rPr lang="ru-RU" sz="3200" i="1" dirty="0"/>
              <a:t>, </a:t>
            </a:r>
            <a:r>
              <a:rPr lang="ru-RU" sz="3200" i="1" dirty="0" err="1" smtClean="0"/>
              <a:t>мальтози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750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4400" b="1" i="1" dirty="0" err="1" smtClean="0">
                <a:solidFill>
                  <a:schemeClr val="accent6">
                    <a:lumMod val="75000"/>
                  </a:schemeClr>
                </a:solidFill>
              </a:rPr>
              <a:t>Застосування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u="sng" dirty="0" smtClean="0"/>
              <a:t>У </a:t>
            </a:r>
            <a:r>
              <a:rPr lang="ru-RU" i="1" u="sng" dirty="0" err="1" smtClean="0"/>
              <a:t>медицині</a:t>
            </a:r>
            <a:r>
              <a:rPr lang="ru-RU" i="1" dirty="0" smtClean="0"/>
              <a:t>: при </a:t>
            </a:r>
            <a:r>
              <a:rPr lang="ru-RU" i="1" dirty="0" err="1"/>
              <a:t>лікуванні</a:t>
            </a:r>
            <a:r>
              <a:rPr lang="ru-RU" i="1" dirty="0"/>
              <a:t>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/>
              <a:t>захворювань</a:t>
            </a:r>
            <a:r>
              <a:rPr lang="ru-RU" i="1" dirty="0"/>
              <a:t>, особливо при </a:t>
            </a:r>
            <a:r>
              <a:rPr lang="ru-RU" i="1" dirty="0" err="1"/>
              <a:t>загальному</a:t>
            </a:r>
            <a:r>
              <a:rPr lang="ru-RU" i="1" dirty="0"/>
              <a:t> </a:t>
            </a:r>
            <a:r>
              <a:rPr lang="ru-RU" i="1" dirty="0" err="1"/>
              <a:t>виснаженні</a:t>
            </a:r>
            <a:r>
              <a:rPr lang="ru-RU" i="1" dirty="0"/>
              <a:t> </a:t>
            </a:r>
            <a:r>
              <a:rPr lang="ru-RU" i="1" dirty="0" err="1" smtClean="0"/>
              <a:t>організму</a:t>
            </a:r>
            <a:r>
              <a:rPr lang="ru-RU" i="1" dirty="0" smtClean="0"/>
              <a:t>;</a:t>
            </a:r>
          </a:p>
          <a:p>
            <a:endParaRPr lang="ru-RU" i="1" u="sng" dirty="0" smtClean="0"/>
          </a:p>
          <a:p>
            <a:r>
              <a:rPr lang="ru-RU" i="1" u="sng" dirty="0" smtClean="0"/>
              <a:t>У </a:t>
            </a:r>
            <a:r>
              <a:rPr lang="ru-RU" i="1" u="sng" dirty="0" err="1"/>
              <a:t>мікробіологічній</a:t>
            </a:r>
            <a:r>
              <a:rPr lang="ru-RU" i="1" u="sng" dirty="0"/>
              <a:t> </a:t>
            </a:r>
            <a:r>
              <a:rPr lang="ru-RU" i="1" u="sng" dirty="0" err="1"/>
              <a:t>промисловості</a:t>
            </a:r>
            <a:r>
              <a:rPr lang="ru-RU" i="1" u="sng" dirty="0"/>
              <a:t> </a:t>
            </a:r>
            <a:r>
              <a:rPr lang="ru-RU" i="1" dirty="0" err="1"/>
              <a:t>розчини</a:t>
            </a:r>
            <a:r>
              <a:rPr lang="ru-RU" i="1" dirty="0"/>
              <a:t> </a:t>
            </a:r>
            <a:r>
              <a:rPr lang="ru-RU" i="1" dirty="0" err="1"/>
              <a:t>глюкози</a:t>
            </a:r>
            <a:r>
              <a:rPr lang="ru-RU" i="1" dirty="0"/>
              <a:t> </a:t>
            </a:r>
            <a:r>
              <a:rPr lang="ru-RU" i="1" dirty="0" err="1"/>
              <a:t>застосовують</a:t>
            </a:r>
            <a:r>
              <a:rPr lang="ru-RU" i="1" dirty="0"/>
              <a:t> як </a:t>
            </a:r>
            <a:r>
              <a:rPr lang="ru-RU" i="1" dirty="0" err="1"/>
              <a:t>живильне</a:t>
            </a:r>
            <a:r>
              <a:rPr lang="ru-RU" i="1" dirty="0"/>
              <a:t> </a:t>
            </a:r>
            <a:r>
              <a:rPr lang="ru-RU" i="1" dirty="0" err="1"/>
              <a:t>середовище</a:t>
            </a:r>
            <a:r>
              <a:rPr lang="ru-RU" i="1" dirty="0"/>
              <a:t> для </a:t>
            </a:r>
            <a:r>
              <a:rPr lang="ru-RU" i="1" dirty="0" err="1"/>
              <a:t>розмноження</a:t>
            </a:r>
            <a:r>
              <a:rPr lang="ru-RU" i="1" dirty="0"/>
              <a:t> </a:t>
            </a:r>
            <a:r>
              <a:rPr lang="ru-RU" i="1" dirty="0" err="1"/>
              <a:t>кормових</a:t>
            </a:r>
            <a:r>
              <a:rPr lang="ru-RU" i="1" dirty="0"/>
              <a:t> </a:t>
            </a:r>
            <a:r>
              <a:rPr lang="ru-RU" i="1" dirty="0" err="1" smtClean="0"/>
              <a:t>дріжджів</a:t>
            </a:r>
            <a:r>
              <a:rPr lang="ru-RU" i="1" dirty="0" smtClean="0"/>
              <a:t>;</a:t>
            </a:r>
            <a:endParaRPr lang="ru-RU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4837"/>
            <a:ext cx="3816424" cy="195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31" y="4437112"/>
            <a:ext cx="3760864" cy="18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1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70" y="1604841"/>
            <a:ext cx="4500500" cy="199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4400" b="1" i="1" dirty="0" err="1"/>
              <a:t>Застосування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366592" cy="3918176"/>
          </a:xfrm>
        </p:spPr>
        <p:txBody>
          <a:bodyPr>
            <a:normAutofit fontScale="92500"/>
          </a:bodyPr>
          <a:lstStyle/>
          <a:p>
            <a:r>
              <a:rPr lang="ru-RU" sz="2400" i="1" u="sng" dirty="0" smtClean="0"/>
              <a:t>У </a:t>
            </a:r>
            <a:r>
              <a:rPr lang="ru-RU" sz="2400" i="1" u="sng" dirty="0" err="1" smtClean="0"/>
              <a:t>кондитерській</a:t>
            </a:r>
            <a:r>
              <a:rPr lang="ru-RU" sz="2400" i="1" u="sng" dirty="0" smtClean="0"/>
              <a:t> </a:t>
            </a:r>
            <a:r>
              <a:rPr lang="ru-RU" sz="2400" i="1" u="sng" dirty="0" err="1"/>
              <a:t>промисловості</a:t>
            </a:r>
            <a:r>
              <a:rPr lang="ru-RU" sz="2400" i="1" dirty="0"/>
              <a:t> глюкоза у </a:t>
            </a:r>
            <a:r>
              <a:rPr lang="ru-RU" sz="2400" i="1" dirty="0" err="1"/>
              <a:t>складі</a:t>
            </a:r>
            <a:r>
              <a:rPr lang="ru-RU" sz="2400" i="1" dirty="0"/>
              <a:t> патоки </a:t>
            </a:r>
            <a:r>
              <a:rPr lang="ru-RU" sz="2400" i="1" dirty="0" err="1"/>
              <a:t>використовується</a:t>
            </a:r>
            <a:r>
              <a:rPr lang="ru-RU" sz="2400" i="1" dirty="0"/>
              <a:t> при </a:t>
            </a:r>
            <a:r>
              <a:rPr lang="ru-RU" sz="2400" i="1" dirty="0" err="1"/>
              <a:t>виготовленні</a:t>
            </a:r>
            <a:r>
              <a:rPr lang="ru-RU" sz="2400" i="1" dirty="0"/>
              <a:t>:</a:t>
            </a:r>
          </a:p>
          <a:p>
            <a:pPr marL="0" indent="0">
              <a:buNone/>
            </a:pPr>
            <a:r>
              <a:rPr lang="ru-RU" sz="2400" i="1" dirty="0" smtClean="0"/>
              <a:t>   мармеладу, </a:t>
            </a:r>
            <a:r>
              <a:rPr lang="ru-RU" sz="2400" i="1" dirty="0" err="1" smtClean="0"/>
              <a:t>карамелі,пряників</a:t>
            </a:r>
            <a:r>
              <a:rPr lang="ru-RU" sz="2400" i="1" dirty="0" smtClean="0"/>
              <a:t>; </a:t>
            </a:r>
            <a:endParaRPr lang="ru-RU" sz="2400" i="1" dirty="0"/>
          </a:p>
          <a:p>
            <a:endParaRPr lang="ru-RU" sz="2400" i="1" dirty="0" smtClean="0"/>
          </a:p>
          <a:p>
            <a:r>
              <a:rPr lang="ru-RU" sz="2400" i="1" dirty="0" err="1" smtClean="0"/>
              <a:t>Реакція</a:t>
            </a:r>
            <a:r>
              <a:rPr lang="ru-RU" sz="2400" i="1" dirty="0" smtClean="0"/>
              <a:t> </a:t>
            </a:r>
            <a:r>
              <a:rPr lang="ru-RU" sz="2400" i="1" dirty="0"/>
              <a:t>«</a:t>
            </a:r>
            <a:r>
              <a:rPr lang="ru-RU" sz="2400" i="1" dirty="0" err="1"/>
              <a:t>срібного</a:t>
            </a:r>
            <a:r>
              <a:rPr lang="ru-RU" sz="2400" i="1" dirty="0"/>
              <a:t> </a:t>
            </a:r>
            <a:r>
              <a:rPr lang="ru-RU" sz="2400" i="1" dirty="0" err="1"/>
              <a:t>дзеркала</a:t>
            </a:r>
            <a:r>
              <a:rPr lang="ru-RU" sz="2400" i="1" dirty="0"/>
              <a:t>» </a:t>
            </a:r>
            <a:r>
              <a:rPr lang="ru-RU" sz="2400" i="1" dirty="0" err="1"/>
              <a:t>глюкози</a:t>
            </a:r>
            <a:r>
              <a:rPr lang="ru-RU" sz="2400" i="1" dirty="0"/>
              <a:t> </a:t>
            </a:r>
            <a:r>
              <a:rPr lang="ru-RU" sz="2400" i="1" dirty="0" err="1"/>
              <a:t>застосовується</a:t>
            </a:r>
            <a:r>
              <a:rPr lang="ru-RU" sz="2400" i="1" dirty="0"/>
              <a:t> при </a:t>
            </a:r>
            <a:r>
              <a:rPr lang="ru-RU" sz="2400" i="1" u="sng" dirty="0" err="1"/>
              <a:t>виготовленні</a:t>
            </a:r>
            <a:r>
              <a:rPr lang="ru-RU" sz="2400" i="1" u="sng" dirty="0"/>
              <a:t> </a:t>
            </a:r>
            <a:r>
              <a:rPr lang="ru-RU" sz="2400" i="1" u="sng" dirty="0" err="1"/>
              <a:t>дзеркал</a:t>
            </a:r>
            <a:r>
              <a:rPr lang="ru-RU" sz="2400" i="1" u="sng" dirty="0"/>
              <a:t> </a:t>
            </a:r>
            <a:r>
              <a:rPr lang="ru-RU" sz="2400" i="1" dirty="0"/>
              <a:t>і </a:t>
            </a:r>
            <a:r>
              <a:rPr lang="ru-RU" sz="2400" i="1" dirty="0" err="1"/>
              <a:t>ялинкових</a:t>
            </a:r>
            <a:r>
              <a:rPr lang="ru-RU" sz="2400" i="1" dirty="0"/>
              <a:t> </a:t>
            </a:r>
            <a:r>
              <a:rPr lang="ru-RU" sz="2400" i="1" dirty="0" smtClean="0"/>
              <a:t>прикрас;</a:t>
            </a:r>
            <a:endParaRPr lang="ru-RU" sz="2400" i="1" dirty="0"/>
          </a:p>
          <a:p>
            <a:endParaRPr lang="ru-RU" sz="2400" i="1" u="sng" dirty="0" smtClean="0"/>
          </a:p>
          <a:p>
            <a:r>
              <a:rPr lang="ru-RU" sz="2400" i="1" u="sng" dirty="0" smtClean="0"/>
              <a:t>У </a:t>
            </a:r>
            <a:r>
              <a:rPr lang="ru-RU" sz="2400" i="1" u="sng" dirty="0" err="1"/>
              <a:t>текстильній</a:t>
            </a:r>
            <a:r>
              <a:rPr lang="ru-RU" sz="2400" i="1" u="sng" dirty="0"/>
              <a:t> </a:t>
            </a:r>
            <a:r>
              <a:rPr lang="ru-RU" sz="2400" i="1" u="sng" dirty="0" err="1"/>
              <a:t>промисловості</a:t>
            </a:r>
            <a:r>
              <a:rPr lang="ru-RU" sz="2400" i="1" u="sng" dirty="0"/>
              <a:t> </a:t>
            </a:r>
            <a:r>
              <a:rPr lang="ru-RU" sz="2400" i="1" dirty="0"/>
              <a:t>глюкоза </a:t>
            </a:r>
            <a:r>
              <a:rPr lang="ru-RU" sz="2400" i="1" dirty="0" err="1"/>
              <a:t>використовується</a:t>
            </a:r>
            <a:r>
              <a:rPr lang="ru-RU" sz="2400" i="1" dirty="0"/>
              <a:t> для </a:t>
            </a:r>
            <a:r>
              <a:rPr lang="ru-RU" sz="2400" i="1" dirty="0" err="1"/>
              <a:t>обробки</a:t>
            </a:r>
            <a:r>
              <a:rPr lang="ru-RU" sz="2400" i="1" dirty="0"/>
              <a:t> </a:t>
            </a:r>
            <a:r>
              <a:rPr lang="ru-RU" sz="2400" i="1" dirty="0" smtClean="0"/>
              <a:t>тканин;</a:t>
            </a:r>
            <a:endParaRPr lang="ru-RU" sz="2400" i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668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8721"/>
            <a:ext cx="1599017" cy="159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5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10" y="3754601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98912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1" y="3641575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07" y="3498105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0842"/>
            <a:ext cx="8856983" cy="13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5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i="1" dirty="0" smtClean="0">
                <a:solidFill>
                  <a:schemeClr val="accent6">
                    <a:lumMod val="75000"/>
                  </a:schemeClr>
                </a:solidFill>
              </a:rPr>
              <a:t>Дякую за увагу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3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826">
            <a:off x="3190733" y="3211581"/>
            <a:ext cx="6056151" cy="33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6">
                    <a:lumMod val="75000"/>
                  </a:schemeClr>
                </a:solidFill>
              </a:rPr>
              <a:t>Поняття про глюкозу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u="sng" dirty="0" smtClean="0">
                <a:solidFill>
                  <a:schemeClr val="accent3">
                    <a:lumMod val="50000"/>
                  </a:schemeClr>
                </a:solidFill>
              </a:rPr>
              <a:t>Глюкоза</a:t>
            </a:r>
            <a:r>
              <a:rPr lang="ru-RU" sz="3000" i="1" dirty="0" smtClean="0"/>
              <a:t> </a:t>
            </a:r>
            <a:r>
              <a:rPr lang="ru-RU" sz="3000" i="1" dirty="0"/>
              <a:t>(</a:t>
            </a:r>
            <a:r>
              <a:rPr lang="ru-RU" sz="3000" i="1" dirty="0" err="1"/>
              <a:t>від</a:t>
            </a:r>
            <a:r>
              <a:rPr lang="ru-RU" sz="3000" i="1" dirty="0"/>
              <a:t> </a:t>
            </a:r>
            <a:r>
              <a:rPr lang="ru-RU" sz="3000" i="1" dirty="0" err="1"/>
              <a:t>грец</a:t>
            </a:r>
            <a:r>
              <a:rPr lang="ru-RU" sz="3000" i="1" dirty="0"/>
              <a:t>. </a:t>
            </a:r>
            <a:r>
              <a:rPr lang="ru-RU" sz="3000" i="1" dirty="0" err="1"/>
              <a:t>солодкий</a:t>
            </a:r>
            <a:r>
              <a:rPr lang="ru-RU" sz="3000" i="1" dirty="0"/>
              <a:t>) - </a:t>
            </a:r>
            <a:r>
              <a:rPr lang="ru-RU" sz="3000" i="1" dirty="0" err="1"/>
              <a:t>поширена</a:t>
            </a:r>
            <a:r>
              <a:rPr lang="ru-RU" sz="3000" i="1" dirty="0"/>
              <a:t> у </a:t>
            </a:r>
            <a:r>
              <a:rPr lang="ru-RU" sz="3000" i="1" dirty="0" err="1"/>
              <a:t>природі</a:t>
            </a:r>
            <a:r>
              <a:rPr lang="ru-RU" sz="3000" i="1" dirty="0"/>
              <a:t> </a:t>
            </a:r>
            <a:r>
              <a:rPr lang="ru-RU" sz="3000" i="1" dirty="0" err="1"/>
              <a:t>органічна</a:t>
            </a:r>
            <a:r>
              <a:rPr lang="ru-RU" sz="3000" i="1" dirty="0"/>
              <a:t> </a:t>
            </a:r>
            <a:r>
              <a:rPr lang="ru-RU" sz="3000" i="1" dirty="0" err="1"/>
              <a:t>сполука</a:t>
            </a:r>
            <a:r>
              <a:rPr lang="ru-RU" sz="3000" i="1" dirty="0"/>
              <a:t>, </a:t>
            </a:r>
            <a:r>
              <a:rPr lang="ru-RU" sz="3000" i="1" dirty="0" err="1"/>
              <a:t>найпростіший</a:t>
            </a:r>
            <a:r>
              <a:rPr lang="ru-RU" sz="3000" i="1" dirty="0"/>
              <a:t> </a:t>
            </a:r>
            <a:r>
              <a:rPr lang="ru-RU" sz="3000" i="1" dirty="0" err="1"/>
              <a:t>представник</a:t>
            </a:r>
            <a:r>
              <a:rPr lang="ru-RU" sz="3000" i="1" dirty="0"/>
              <a:t> </a:t>
            </a:r>
            <a:r>
              <a:rPr lang="ru-RU" sz="3000" i="1" dirty="0" err="1"/>
              <a:t>моносахаридів</a:t>
            </a:r>
            <a:r>
              <a:rPr lang="ru-RU" sz="3000" i="1" dirty="0"/>
              <a:t>.</a:t>
            </a:r>
          </a:p>
          <a:p>
            <a:pPr marL="0" indent="0" algn="ctr">
              <a:buNone/>
            </a:pPr>
            <a:r>
              <a:rPr lang="ru-RU" sz="3000" i="1" dirty="0" err="1"/>
              <a:t>Тривіальна</a:t>
            </a:r>
            <a:r>
              <a:rPr lang="ru-RU" sz="3000" i="1" dirty="0"/>
              <a:t> </a:t>
            </a:r>
            <a:r>
              <a:rPr lang="ru-RU" sz="3000" i="1" dirty="0" err="1"/>
              <a:t>назва</a:t>
            </a:r>
            <a:r>
              <a:rPr lang="ru-RU" sz="3000" i="1" dirty="0"/>
              <a:t> – </a:t>
            </a:r>
            <a:r>
              <a:rPr lang="ru-RU" sz="3000" i="1" u="sng" dirty="0" err="1"/>
              <a:t>виноградний</a:t>
            </a:r>
            <a:r>
              <a:rPr lang="ru-RU" sz="3000" i="1" u="sng" dirty="0"/>
              <a:t> </a:t>
            </a:r>
            <a:r>
              <a:rPr lang="ru-RU" sz="3000" i="1" u="sng" dirty="0" err="1"/>
              <a:t>цукор</a:t>
            </a:r>
            <a:r>
              <a:rPr lang="ru-RU" sz="3000" i="1" dirty="0" smtClean="0"/>
              <a:t>.</a:t>
            </a:r>
          </a:p>
          <a:p>
            <a:pPr marL="0" indent="0">
              <a:buNone/>
            </a:pP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2412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Формула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err="1"/>
              <a:t>Молекулярна</a:t>
            </a:r>
            <a:r>
              <a:rPr lang="ru-RU" i="1" dirty="0"/>
              <a:t>: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С6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H12O6</a:t>
            </a:r>
          </a:p>
          <a:p>
            <a:pPr marL="0" indent="0">
              <a:buNone/>
            </a:pPr>
            <a:r>
              <a:rPr lang="ru-RU" i="1" dirty="0" smtClean="0"/>
              <a:t>Структурна: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840760" cy="25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0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536504" cy="4674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err="1" smtClean="0"/>
              <a:t>Уперше</a:t>
            </a:r>
            <a:r>
              <a:rPr lang="ru-RU" sz="3600" i="1" dirty="0" smtClean="0"/>
              <a:t> </a:t>
            </a:r>
            <a:r>
              <a:rPr lang="ru-RU" sz="3600" i="1" dirty="0" err="1"/>
              <a:t>правильну</a:t>
            </a:r>
            <a:r>
              <a:rPr lang="ru-RU" sz="3600" i="1" dirty="0"/>
              <a:t> </a:t>
            </a:r>
            <a:r>
              <a:rPr lang="ru-RU" sz="3600" i="1" dirty="0" err="1"/>
              <a:t>емпиричну</a:t>
            </a:r>
            <a:r>
              <a:rPr lang="ru-RU" sz="3600" i="1" dirty="0"/>
              <a:t> формулу </a:t>
            </a:r>
            <a:r>
              <a:rPr lang="ru-RU" sz="3600" i="1" dirty="0" err="1"/>
              <a:t>глюкози</a:t>
            </a:r>
            <a:r>
              <a:rPr lang="ru-RU" sz="3600" i="1" dirty="0"/>
              <a:t> </a:t>
            </a:r>
            <a:r>
              <a:rPr lang="ru-RU" sz="3600" i="1" dirty="0" err="1" smtClean="0"/>
              <a:t>запропонував</a:t>
            </a:r>
            <a:r>
              <a:rPr lang="ru-RU" sz="3600" i="1" dirty="0" smtClean="0"/>
              <a:t> </a:t>
            </a:r>
            <a:r>
              <a:rPr lang="ru-RU" sz="3600" i="1" dirty="0" err="1"/>
              <a:t>швецький</a:t>
            </a:r>
            <a:r>
              <a:rPr lang="ru-RU" sz="3600" i="1" dirty="0"/>
              <a:t> </a:t>
            </a:r>
            <a:r>
              <a:rPr lang="ru-RU" sz="3600" i="1" dirty="0" smtClean="0"/>
              <a:t>учений-</a:t>
            </a:r>
            <a:r>
              <a:rPr lang="ru-RU" sz="3600" i="1" dirty="0" err="1" smtClean="0"/>
              <a:t>хімик</a:t>
            </a:r>
            <a:r>
              <a:rPr lang="ru-RU" sz="3600" i="1" dirty="0" smtClean="0"/>
              <a:t> </a:t>
            </a:r>
            <a:r>
              <a:rPr lang="ru-RU" sz="3600" i="1" dirty="0" err="1"/>
              <a:t>Йенс</a:t>
            </a:r>
            <a:r>
              <a:rPr lang="ru-RU" sz="3600" i="1" dirty="0"/>
              <a:t> Якобс </a:t>
            </a:r>
            <a:r>
              <a:rPr lang="ru-RU" sz="3600" i="1" dirty="0" err="1" smtClean="0"/>
              <a:t>Берцелліус</a:t>
            </a:r>
            <a:r>
              <a:rPr lang="ru-RU" sz="3600" i="1" dirty="0" smtClean="0"/>
              <a:t> у </a:t>
            </a:r>
            <a:r>
              <a:rPr lang="ru-RU" sz="3600" i="1" dirty="0"/>
              <a:t>1837 </a:t>
            </a:r>
            <a:r>
              <a:rPr lang="ru-RU" sz="3600" i="1" dirty="0" smtClean="0"/>
              <a:t>р. 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983335" cy="5363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5400" b="1" i="1" dirty="0" err="1">
                <a:solidFill>
                  <a:schemeClr val="accent6">
                    <a:lumMod val="75000"/>
                  </a:schemeClr>
                </a:solidFill>
              </a:rPr>
              <a:t>Ізомери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5400" b="1" i="1" dirty="0" err="1">
                <a:solidFill>
                  <a:schemeClr val="accent6">
                    <a:lumMod val="75000"/>
                  </a:schemeClr>
                </a:solidFill>
              </a:rPr>
              <a:t>глюкози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err="1"/>
              <a:t>Спосіб</a:t>
            </a:r>
            <a:r>
              <a:rPr lang="ru-RU" i="1" dirty="0"/>
              <a:t> </a:t>
            </a:r>
            <a:r>
              <a:rPr lang="ru-RU" i="1" dirty="0" err="1"/>
              <a:t>розміщення</a:t>
            </a:r>
            <a:r>
              <a:rPr lang="ru-RU" i="1" dirty="0"/>
              <a:t> </a:t>
            </a:r>
            <a:r>
              <a:rPr lang="ru-RU" i="1" dirty="0" err="1"/>
              <a:t>гідроксильної</a:t>
            </a:r>
            <a:r>
              <a:rPr lang="ru-RU" i="1" dirty="0"/>
              <a:t> </a:t>
            </a:r>
            <a:r>
              <a:rPr lang="ru-RU" i="1" dirty="0" err="1"/>
              <a:t>групи</a:t>
            </a:r>
            <a:r>
              <a:rPr lang="ru-RU" i="1" dirty="0"/>
              <a:t> </a:t>
            </a:r>
            <a:r>
              <a:rPr lang="ru-RU" i="1" dirty="0" err="1"/>
              <a:t>біля</a:t>
            </a:r>
            <a:r>
              <a:rPr lang="ru-RU" i="1" dirty="0"/>
              <a:t> </a:t>
            </a:r>
            <a:r>
              <a:rPr lang="ru-RU" i="1" dirty="0" err="1"/>
              <a:t>першого</a:t>
            </a:r>
            <a:r>
              <a:rPr lang="ru-RU" i="1" dirty="0"/>
              <a:t> (правого бокового) атома Карбона </a:t>
            </a:r>
            <a:r>
              <a:rPr lang="ru-RU" i="1" dirty="0" err="1"/>
              <a:t>визначає</a:t>
            </a:r>
            <a:r>
              <a:rPr lang="ru-RU" i="1" dirty="0"/>
              <a:t> </a:t>
            </a:r>
            <a:r>
              <a:rPr lang="ru-RU" i="1" dirty="0" err="1"/>
              <a:t>існування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ізомерів</a:t>
            </a:r>
            <a:r>
              <a:rPr lang="ru-RU" i="1" dirty="0"/>
              <a:t> </a:t>
            </a:r>
            <a:r>
              <a:rPr lang="ru-RU" i="1" dirty="0" err="1" smtClean="0"/>
              <a:t>глюкози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7428441" cy="312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err="1">
                <a:solidFill>
                  <a:schemeClr val="accent6">
                    <a:lumMod val="75000"/>
                  </a:schemeClr>
                </a:solidFill>
              </a:rPr>
              <a:t>Фізичні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i="1" dirty="0" err="1" smtClean="0">
                <a:solidFill>
                  <a:schemeClr val="accent6">
                    <a:lumMod val="75000"/>
                  </a:schemeClr>
                </a:solidFill>
              </a:rPr>
              <a:t>властивості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4918320" cy="447024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i="1" dirty="0" err="1"/>
              <a:t>Біла</a:t>
            </a:r>
            <a:r>
              <a:rPr lang="ru-RU" sz="3200" i="1" dirty="0"/>
              <a:t> </a:t>
            </a:r>
            <a:r>
              <a:rPr lang="ru-RU" sz="3200" i="1" dirty="0" err="1"/>
              <a:t>кристалічна</a:t>
            </a:r>
            <a:r>
              <a:rPr lang="ru-RU" sz="3200" i="1" dirty="0"/>
              <a:t> </a:t>
            </a:r>
            <a:r>
              <a:rPr lang="ru-RU" sz="3200" i="1" dirty="0" err="1"/>
              <a:t>речовина</a:t>
            </a:r>
            <a:r>
              <a:rPr lang="ru-RU" sz="3200" i="1" dirty="0"/>
              <a:t> </a:t>
            </a:r>
            <a:endParaRPr lang="en-US" sz="3200" i="1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i="1" dirty="0" smtClean="0"/>
              <a:t>Легко </a:t>
            </a:r>
            <a:r>
              <a:rPr lang="ru-RU" sz="3200" i="1" dirty="0" err="1"/>
              <a:t>розчиняється</a:t>
            </a:r>
            <a:r>
              <a:rPr lang="ru-RU" sz="3200" i="1" dirty="0"/>
              <a:t> у </a:t>
            </a:r>
            <a:r>
              <a:rPr lang="ru-RU" sz="3200" i="1" dirty="0" err="1"/>
              <a:t>воді</a:t>
            </a:r>
            <a:r>
              <a:rPr lang="ru-RU" sz="3200" i="1" dirty="0"/>
              <a:t> </a:t>
            </a:r>
            <a:endParaRPr lang="en-US" sz="3200" i="1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i="1" dirty="0" smtClean="0"/>
              <a:t>Солодка </a:t>
            </a:r>
            <a:r>
              <a:rPr lang="ru-RU" sz="3200" i="1" dirty="0"/>
              <a:t>на смак </a:t>
            </a:r>
            <a:endParaRPr lang="en-US" sz="3200" i="1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3200" i="1" dirty="0" err="1" smtClean="0"/>
              <a:t>Має</a:t>
            </a:r>
            <a:r>
              <a:rPr lang="ru-RU" sz="3200" i="1" dirty="0" smtClean="0"/>
              <a:t> </a:t>
            </a:r>
            <a:r>
              <a:rPr lang="ru-RU" sz="3200" i="1" dirty="0" err="1"/>
              <a:t>молекулярну</a:t>
            </a:r>
            <a:r>
              <a:rPr lang="ru-RU" sz="3200" i="1" dirty="0"/>
              <a:t> </a:t>
            </a:r>
            <a:r>
              <a:rPr lang="ru-RU" sz="3200" i="1" dirty="0" err="1" smtClean="0"/>
              <a:t>кр</a:t>
            </a:r>
            <a:r>
              <a:rPr lang="uk-UA" sz="3200" i="1" dirty="0"/>
              <a:t>и</a:t>
            </a:r>
            <a:r>
              <a:rPr lang="ru-RU" sz="3200" i="1" dirty="0" err="1" smtClean="0"/>
              <a:t>сталичну</a:t>
            </a:r>
            <a:r>
              <a:rPr lang="ru-RU" sz="3200" i="1" dirty="0" smtClean="0"/>
              <a:t> </a:t>
            </a:r>
            <a:r>
              <a:rPr lang="ru-RU" sz="3200" i="1" dirty="0" err="1"/>
              <a:t>гратку</a:t>
            </a:r>
            <a:endParaRPr lang="ru-RU" sz="32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2839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err="1">
                <a:solidFill>
                  <a:schemeClr val="accent6">
                    <a:lumMod val="75000"/>
                  </a:schemeClr>
                </a:solidFill>
              </a:rPr>
              <a:t>Хімічні</a:t>
            </a:r>
            <a:r>
              <a:rPr lang="ru-RU" sz="4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6">
                    <a:lumMod val="75000"/>
                  </a:schemeClr>
                </a:solidFill>
              </a:rPr>
              <a:t>властивості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Часткове</a:t>
            </a:r>
            <a:r>
              <a:rPr lang="ru-RU" i="1" dirty="0"/>
              <a:t> </a:t>
            </a:r>
            <a:r>
              <a:rPr lang="ru-RU" i="1" dirty="0" err="1"/>
              <a:t>окиснення</a:t>
            </a:r>
            <a:r>
              <a:rPr lang="ru-RU" i="1" dirty="0"/>
              <a:t> (</a:t>
            </a:r>
            <a:r>
              <a:rPr lang="ru-RU" i="1" dirty="0" err="1"/>
              <a:t>реакція</a:t>
            </a:r>
            <a:r>
              <a:rPr lang="ru-RU" i="1" dirty="0"/>
              <a:t> «</a:t>
            </a:r>
            <a:r>
              <a:rPr lang="ru-RU" i="1" dirty="0" err="1" smtClean="0"/>
              <a:t>срібного</a:t>
            </a:r>
            <a:r>
              <a:rPr lang="ru-RU" i="1" dirty="0" smtClean="0"/>
              <a:t> </a:t>
            </a:r>
            <a:r>
              <a:rPr lang="ru-RU" i="1" dirty="0" err="1" smtClean="0"/>
              <a:t>дзеркала</a:t>
            </a:r>
            <a:r>
              <a:rPr lang="ru-RU" i="1" dirty="0" smtClean="0"/>
              <a:t>»):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err="1" smtClean="0"/>
              <a:t>Відновлення</a:t>
            </a:r>
            <a:r>
              <a:rPr lang="ru-RU" i="1" dirty="0" smtClean="0"/>
              <a:t>: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err="1" smtClean="0"/>
              <a:t>Повне</a:t>
            </a:r>
            <a:r>
              <a:rPr lang="ru-RU" i="1" dirty="0" smtClean="0"/>
              <a:t> </a:t>
            </a:r>
            <a:r>
              <a:rPr lang="ru-RU" i="1" dirty="0" err="1"/>
              <a:t>окиснення</a:t>
            </a:r>
            <a:r>
              <a:rPr lang="ru-RU" i="1" dirty="0" smtClean="0"/>
              <a:t>:</a:t>
            </a:r>
            <a:endParaRPr lang="ru-R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6" r="29361"/>
          <a:stretch/>
        </p:blipFill>
        <p:spPr bwMode="auto">
          <a:xfrm>
            <a:off x="611560" y="1976656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7584" y="2982268"/>
            <a:ext cx="2232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/>
              <a:t>глюконова</a:t>
            </a:r>
            <a:r>
              <a:rPr lang="ru-RU" sz="1600" i="1" dirty="0" smtClean="0"/>
              <a:t> кислота</a:t>
            </a:r>
            <a:endParaRPr lang="ru-RU" sz="1600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48064" y="2924944"/>
            <a:ext cx="19442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7" b="36782"/>
          <a:stretch/>
        </p:blipFill>
        <p:spPr bwMode="auto">
          <a:xfrm>
            <a:off x="904875" y="3528750"/>
            <a:ext cx="7334250" cy="9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78932"/>
          <a:stretch/>
        </p:blipFill>
        <p:spPr bwMode="auto">
          <a:xfrm>
            <a:off x="904875" y="5157192"/>
            <a:ext cx="733425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</a:rPr>
              <a:t>Хімічні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</a:rPr>
              <a:t>властивості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Бродіння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2127" y="1597378"/>
            <a:ext cx="8503920" cy="424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u="sng" dirty="0" err="1" smtClean="0"/>
              <a:t>Спиртове</a:t>
            </a:r>
            <a:r>
              <a:rPr lang="ru-RU" sz="2400" i="1" u="sng" dirty="0" smtClean="0"/>
              <a:t> </a:t>
            </a:r>
            <a:r>
              <a:rPr lang="ru-RU" sz="2400" i="1" u="sng" dirty="0" err="1"/>
              <a:t>бродіння</a:t>
            </a:r>
            <a:r>
              <a:rPr lang="ru-RU" sz="2400" i="1" u="sng" dirty="0"/>
              <a:t>(</a:t>
            </a:r>
            <a:r>
              <a:rPr lang="en-US" sz="2400" i="1" dirty="0" err="1"/>
              <a:t>kat</a:t>
            </a:r>
            <a:r>
              <a:rPr lang="en-US" sz="2400" i="1" dirty="0"/>
              <a:t> – </a:t>
            </a:r>
            <a:r>
              <a:rPr lang="ru-RU" sz="2400" i="1" dirty="0" err="1"/>
              <a:t>дріжджі</a:t>
            </a:r>
            <a:r>
              <a:rPr lang="ru-RU" sz="2400" i="1" dirty="0" smtClean="0"/>
              <a:t>):</a:t>
            </a:r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i="1" u="sng" dirty="0" err="1" smtClean="0"/>
              <a:t>Молочнокисле</a:t>
            </a:r>
            <a:r>
              <a:rPr lang="ru-RU" sz="2400" i="1" u="sng" dirty="0" smtClean="0"/>
              <a:t> </a:t>
            </a:r>
            <a:r>
              <a:rPr lang="ru-RU" sz="2400" i="1" u="sng" dirty="0" err="1"/>
              <a:t>бродіння</a:t>
            </a:r>
            <a:r>
              <a:rPr lang="ru-RU" sz="2400" i="1" u="sng" dirty="0"/>
              <a:t>(</a:t>
            </a:r>
            <a:r>
              <a:rPr lang="en-US" sz="2400" i="1" dirty="0" err="1"/>
              <a:t>kat</a:t>
            </a:r>
            <a:r>
              <a:rPr lang="en-US" sz="2400" i="1" dirty="0"/>
              <a:t> – </a:t>
            </a:r>
            <a:r>
              <a:rPr lang="ru-RU" sz="2400" i="1" dirty="0" err="1"/>
              <a:t>молочнокислі</a:t>
            </a:r>
            <a:r>
              <a:rPr lang="ru-RU" sz="2400" i="1" dirty="0"/>
              <a:t> </a:t>
            </a:r>
            <a:r>
              <a:rPr lang="ru-RU" sz="2400" i="1" dirty="0" err="1"/>
              <a:t>бактерії</a:t>
            </a:r>
            <a:r>
              <a:rPr lang="ru-RU" sz="2400" i="1" dirty="0"/>
              <a:t>):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uk-UA" sz="2400" i="1" dirty="0"/>
          </a:p>
          <a:p>
            <a:pPr marL="0" indent="0" algn="ctr">
              <a:buNone/>
            </a:pPr>
            <a:r>
              <a:rPr lang="ru-RU" sz="2400" i="1" dirty="0" err="1" smtClean="0"/>
              <a:t>Якісна</a:t>
            </a:r>
            <a:r>
              <a:rPr lang="ru-RU" sz="2400" i="1" dirty="0" smtClean="0"/>
              <a:t> </a:t>
            </a:r>
            <a:r>
              <a:rPr lang="ru-RU" sz="2400" i="1" dirty="0" err="1"/>
              <a:t>реакція</a:t>
            </a:r>
            <a:r>
              <a:rPr lang="ru-RU" sz="2400" i="1" dirty="0"/>
              <a:t> (з </a:t>
            </a:r>
            <a:r>
              <a:rPr lang="ru-RU" sz="2400" i="1" dirty="0" err="1"/>
              <a:t>купрум</a:t>
            </a:r>
            <a:r>
              <a:rPr lang="ru-RU" sz="2400" i="1" dirty="0"/>
              <a:t>(</a:t>
            </a:r>
            <a:r>
              <a:rPr lang="en-US" sz="2400" i="1" dirty="0"/>
              <a:t>II) </a:t>
            </a:r>
            <a:r>
              <a:rPr lang="ru-RU" sz="2400" i="1" dirty="0" err="1"/>
              <a:t>гідроксидом</a:t>
            </a:r>
            <a:r>
              <a:rPr lang="ru-RU" sz="2400" i="1" dirty="0" smtClean="0"/>
              <a:t>):</a:t>
            </a:r>
            <a:endParaRPr lang="ru-RU" sz="2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22543" r="25316" b="61041"/>
          <a:stretch/>
        </p:blipFill>
        <p:spPr bwMode="auto">
          <a:xfrm>
            <a:off x="1018874" y="2420888"/>
            <a:ext cx="742711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44323" r="20849" b="43509"/>
          <a:stretch/>
        </p:blipFill>
        <p:spPr bwMode="auto">
          <a:xfrm>
            <a:off x="912521" y="3933056"/>
            <a:ext cx="7427110" cy="7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73730" r="5009" b="8359"/>
          <a:stretch/>
        </p:blipFill>
        <p:spPr bwMode="auto">
          <a:xfrm>
            <a:off x="910371" y="5229200"/>
            <a:ext cx="74874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i="1" dirty="0" err="1">
                <a:solidFill>
                  <a:schemeClr val="accent6">
                    <a:lumMod val="75000"/>
                  </a:schemeClr>
                </a:solidFill>
              </a:rPr>
              <a:t>Добування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5" y="1399585"/>
            <a:ext cx="8398481" cy="4572000"/>
          </a:xfrm>
        </p:spPr>
        <p:txBody>
          <a:bodyPr>
            <a:normAutofit/>
          </a:bodyPr>
          <a:lstStyle/>
          <a:p>
            <a:r>
              <a:rPr lang="ru-RU" sz="2800" i="1" dirty="0" err="1" smtClean="0"/>
              <a:t>Кислотний</a:t>
            </a:r>
            <a:r>
              <a:rPr lang="ru-RU" sz="2800" i="1" dirty="0" smtClean="0"/>
              <a:t> </a:t>
            </a:r>
            <a:r>
              <a:rPr lang="ru-RU" sz="2800" i="1" dirty="0" err="1"/>
              <a:t>гідроліз</a:t>
            </a:r>
            <a:r>
              <a:rPr lang="ru-RU" sz="2800" i="1" dirty="0"/>
              <a:t> </a:t>
            </a:r>
            <a:r>
              <a:rPr lang="ru-RU" sz="2800" i="1" dirty="0" err="1"/>
              <a:t>крохмалю</a:t>
            </a:r>
            <a:r>
              <a:rPr lang="ru-RU" sz="2800" i="1" dirty="0" smtClean="0"/>
              <a:t>: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b="1" i="1" dirty="0"/>
              <a:t>(C6H10O5)n+nH2O </a:t>
            </a:r>
            <a:r>
              <a:rPr lang="en-US" sz="2800" b="1" i="1" dirty="0" smtClean="0"/>
              <a:t>nC6H12O6</a:t>
            </a:r>
            <a:endParaRPr lang="ru-RU" sz="2800" b="1" i="1" dirty="0"/>
          </a:p>
          <a:p>
            <a:r>
              <a:rPr lang="ru-RU" sz="2800" i="1" dirty="0"/>
              <a:t>В </a:t>
            </a:r>
            <a:r>
              <a:rPr lang="ru-RU" sz="2800" i="1" dirty="0" err="1"/>
              <a:t>результаті</a:t>
            </a:r>
            <a:r>
              <a:rPr lang="ru-RU" sz="2800" i="1" dirty="0"/>
              <a:t> </a:t>
            </a:r>
            <a:r>
              <a:rPr lang="ru-RU" sz="2800" i="1" dirty="0" err="1"/>
              <a:t>реакції</a:t>
            </a:r>
            <a:r>
              <a:rPr lang="ru-RU" sz="2800" i="1" dirty="0"/>
              <a:t> фотосинтезу:</a:t>
            </a:r>
          </a:p>
          <a:p>
            <a:pPr marL="0" indent="0">
              <a:buNone/>
            </a:pPr>
            <a:r>
              <a:rPr lang="ru-RU" sz="2800" b="1" i="1" dirty="0"/>
              <a:t>6</a:t>
            </a:r>
            <a:r>
              <a:rPr lang="en-US" sz="2800" b="1" i="1" dirty="0"/>
              <a:t>CO2+6H2O C6H12O6+6O2</a:t>
            </a:r>
            <a:endParaRPr lang="ru-RU" sz="2800" b="1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70567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</TotalTime>
  <Words>273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Глюкоза</vt:lpstr>
      <vt:lpstr>Поняття про глюкозу</vt:lpstr>
      <vt:lpstr>Формула</vt:lpstr>
      <vt:lpstr>Презентация PowerPoint</vt:lpstr>
      <vt:lpstr>Ізомери глюкози</vt:lpstr>
      <vt:lpstr>Фізичні властивості</vt:lpstr>
      <vt:lpstr>Хімічні властивості</vt:lpstr>
      <vt:lpstr>Хімічні властивості. Бродіння</vt:lpstr>
      <vt:lpstr>Добування</vt:lpstr>
      <vt:lpstr>Біологічна роль</vt:lpstr>
      <vt:lpstr>Застосування</vt:lpstr>
      <vt:lpstr>Застосування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13</cp:revision>
  <dcterms:created xsi:type="dcterms:W3CDTF">2019-03-11T14:22:32Z</dcterms:created>
  <dcterms:modified xsi:type="dcterms:W3CDTF">2019-11-01T12:28:29Z</dcterms:modified>
</cp:coreProperties>
</file>