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73" r:id="rId7"/>
    <p:sldId id="274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  <a:srgbClr val="99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D68F5-A304-476C-84E3-769E8734B1D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7599D-5260-465F-B2A9-FD5DEBD0D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4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599D-5260-465F-B2A9-FD5DEBD0D8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3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0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5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1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9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6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8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8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9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1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9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Метро у світі та Україні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Київський метрополітен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Києві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ідея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підземної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залізниці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виникла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у 1884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році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Саме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тут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вперше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Російській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імперії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розглянуто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проект дороги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землею 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4"/>
            <a:ext cx="5659353" cy="24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80920" cy="4453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mtClean="0">
                <a:solidFill>
                  <a:schemeClr val="accent1">
                    <a:lumMod val="75000"/>
                  </a:schemeClr>
                </a:solidFill>
              </a:rPr>
              <a:t>Київський метрополітен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— швидкісна позавулична транспортна система Києва. Діють три лінії, експлуатаційна довжина яких становить 69,648 км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53" y="2459149"/>
            <a:ext cx="6295430" cy="39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</a:rPr>
              <a:t>Відкриття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відкриття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6 листопада 1960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Київський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метрополітен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став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третім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метрополітеном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 СРСР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московського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ленінградського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07" y="3462017"/>
            <a:ext cx="633670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993300"/>
                </a:solidFill>
              </a:rPr>
              <a:t>Найглибша у світі станція</a:t>
            </a:r>
            <a:endParaRPr lang="ru-RU" sz="4800" dirty="0">
              <a:solidFill>
                <a:srgbClr val="99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993300"/>
                </a:solidFill>
              </a:rPr>
              <a:t>Тут </a:t>
            </a:r>
            <a:r>
              <a:rPr lang="ru-RU" sz="3600" dirty="0" err="1">
                <a:solidFill>
                  <a:srgbClr val="993300"/>
                </a:solidFill>
              </a:rPr>
              <a:t>розташована</a:t>
            </a:r>
            <a:r>
              <a:rPr lang="ru-RU" sz="3600" dirty="0">
                <a:solidFill>
                  <a:srgbClr val="993300"/>
                </a:solidFill>
              </a:rPr>
              <a:t> </a:t>
            </a:r>
            <a:r>
              <a:rPr lang="ru-RU" sz="3600" dirty="0" err="1">
                <a:solidFill>
                  <a:srgbClr val="993300"/>
                </a:solidFill>
              </a:rPr>
              <a:t>найглибша</a:t>
            </a:r>
            <a:r>
              <a:rPr lang="ru-RU" sz="3600" dirty="0">
                <a:solidFill>
                  <a:srgbClr val="993300"/>
                </a:solidFill>
              </a:rPr>
              <a:t> у </a:t>
            </a:r>
            <a:r>
              <a:rPr lang="ru-RU" sz="3600" dirty="0" err="1">
                <a:solidFill>
                  <a:srgbClr val="993300"/>
                </a:solidFill>
              </a:rPr>
              <a:t>світі</a:t>
            </a:r>
            <a:r>
              <a:rPr lang="ru-RU" sz="3600" dirty="0">
                <a:solidFill>
                  <a:srgbClr val="993300"/>
                </a:solidFill>
              </a:rPr>
              <a:t> </a:t>
            </a:r>
            <a:r>
              <a:rPr lang="ru-RU" sz="3600" dirty="0" err="1">
                <a:solidFill>
                  <a:srgbClr val="993300"/>
                </a:solidFill>
              </a:rPr>
              <a:t>станція</a:t>
            </a:r>
            <a:r>
              <a:rPr lang="ru-RU" sz="3600" dirty="0">
                <a:solidFill>
                  <a:srgbClr val="993300"/>
                </a:solidFill>
              </a:rPr>
              <a:t> — "</a:t>
            </a:r>
            <a:r>
              <a:rPr lang="ru-RU" sz="3600" dirty="0" err="1">
                <a:solidFill>
                  <a:srgbClr val="993300"/>
                </a:solidFill>
              </a:rPr>
              <a:t>Арсенальна</a:t>
            </a:r>
            <a:r>
              <a:rPr lang="ru-RU" sz="3600" dirty="0">
                <a:solidFill>
                  <a:srgbClr val="993300"/>
                </a:solidFill>
              </a:rPr>
              <a:t>": </a:t>
            </a:r>
            <a:r>
              <a:rPr lang="ru-RU" sz="3600" dirty="0" err="1">
                <a:solidFill>
                  <a:srgbClr val="993300"/>
                </a:solidFill>
              </a:rPr>
              <a:t>її</a:t>
            </a:r>
            <a:r>
              <a:rPr lang="ru-RU" sz="3600" dirty="0">
                <a:solidFill>
                  <a:srgbClr val="993300"/>
                </a:solidFill>
              </a:rPr>
              <a:t> </a:t>
            </a:r>
            <a:r>
              <a:rPr lang="ru-RU" sz="3600" dirty="0" err="1">
                <a:solidFill>
                  <a:srgbClr val="993300"/>
                </a:solidFill>
              </a:rPr>
              <a:t>ескалатори</a:t>
            </a:r>
            <a:r>
              <a:rPr lang="ru-RU" sz="3600" dirty="0">
                <a:solidFill>
                  <a:srgbClr val="993300"/>
                </a:solidFill>
              </a:rPr>
              <a:t> </a:t>
            </a:r>
            <a:r>
              <a:rPr lang="ru-RU" sz="3600" dirty="0" err="1">
                <a:solidFill>
                  <a:srgbClr val="993300"/>
                </a:solidFill>
              </a:rPr>
              <a:t>спускають</a:t>
            </a:r>
            <a:r>
              <a:rPr lang="ru-RU" sz="3600" dirty="0">
                <a:solidFill>
                  <a:srgbClr val="993300"/>
                </a:solidFill>
              </a:rPr>
              <a:t> </a:t>
            </a:r>
            <a:r>
              <a:rPr lang="ru-RU" sz="3600" dirty="0" err="1">
                <a:solidFill>
                  <a:srgbClr val="993300"/>
                </a:solidFill>
              </a:rPr>
              <a:t>пасажирів</a:t>
            </a:r>
            <a:r>
              <a:rPr lang="ru-RU" sz="3600" dirty="0">
                <a:solidFill>
                  <a:srgbClr val="993300"/>
                </a:solidFill>
              </a:rPr>
              <a:t> на 105,5 м </a:t>
            </a:r>
            <a:r>
              <a:rPr lang="ru-RU" sz="3600" dirty="0" err="1">
                <a:solidFill>
                  <a:srgbClr val="993300"/>
                </a:solidFill>
              </a:rPr>
              <a:t>під</a:t>
            </a:r>
            <a:r>
              <a:rPr lang="ru-RU" sz="3600" dirty="0">
                <a:solidFill>
                  <a:srgbClr val="993300"/>
                </a:solidFill>
              </a:rPr>
              <a:t> </a:t>
            </a:r>
            <a:r>
              <a:rPr lang="ru-RU" sz="3600" dirty="0" smtClean="0">
                <a:solidFill>
                  <a:srgbClr val="993300"/>
                </a:solidFill>
              </a:rPr>
              <a:t>землю </a:t>
            </a:r>
            <a:endParaRPr lang="ru-RU" sz="3600" dirty="0">
              <a:solidFill>
                <a:srgbClr val="99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5760640" cy="3499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3803"/>
            <a:ext cx="223109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київській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підземці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працюють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 122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ескалатори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Найдовший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 — на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станції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 "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Хрещатик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" (743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сходинки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64614"/>
            <a:ext cx="3980814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" y="3573016"/>
            <a:ext cx="4652882" cy="29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У </a:t>
            </a:r>
            <a:r>
              <a:rPr lang="ru-RU" sz="4000" dirty="0">
                <a:solidFill>
                  <a:srgbClr val="00B050"/>
                </a:solidFill>
              </a:rPr>
              <a:t>2015 </a:t>
            </a:r>
            <a:r>
              <a:rPr lang="ru-RU" sz="4000" dirty="0" err="1">
                <a:solidFill>
                  <a:srgbClr val="00B050"/>
                </a:solidFill>
              </a:rPr>
              <a:t>році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err="1">
                <a:solidFill>
                  <a:srgbClr val="00B050"/>
                </a:solidFill>
              </a:rPr>
              <a:t>Київський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err="1">
                <a:solidFill>
                  <a:srgbClr val="00B050"/>
                </a:solidFill>
              </a:rPr>
              <a:t>метрополітен</a:t>
            </a:r>
            <a:r>
              <a:rPr lang="ru-RU" sz="4000" dirty="0">
                <a:solidFill>
                  <a:srgbClr val="00B050"/>
                </a:solidFill>
              </a:rPr>
              <a:t> став </a:t>
            </a:r>
            <a:r>
              <a:rPr lang="ru-RU" sz="4000" dirty="0" err="1">
                <a:solidFill>
                  <a:srgbClr val="00B050"/>
                </a:solidFill>
              </a:rPr>
              <a:t>п’ятим</a:t>
            </a:r>
            <a:r>
              <a:rPr lang="ru-RU" sz="4000" dirty="0">
                <a:solidFill>
                  <a:srgbClr val="00B050"/>
                </a:solidFill>
              </a:rPr>
              <a:t> у </a:t>
            </a:r>
            <a:r>
              <a:rPr lang="ru-RU" sz="4000" dirty="0" err="1">
                <a:solidFill>
                  <a:srgbClr val="00B050"/>
                </a:solidFill>
              </a:rPr>
              <a:t>світі</a:t>
            </a:r>
            <a:r>
              <a:rPr lang="ru-RU" sz="4000" dirty="0">
                <a:solidFill>
                  <a:srgbClr val="00B050"/>
                </a:solidFill>
              </a:rPr>
              <a:t>, де на </a:t>
            </a:r>
            <a:r>
              <a:rPr lang="ru-RU" sz="4000" dirty="0" err="1">
                <a:solidFill>
                  <a:srgbClr val="00B050"/>
                </a:solidFill>
              </a:rPr>
              <a:t>всіх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err="1">
                <a:solidFill>
                  <a:srgbClr val="00B050"/>
                </a:solidFill>
              </a:rPr>
              <a:t>станціях</a:t>
            </a:r>
            <a:r>
              <a:rPr lang="ru-RU" sz="4000" dirty="0">
                <a:solidFill>
                  <a:srgbClr val="00B050"/>
                </a:solidFill>
              </a:rPr>
              <a:t> метро </a:t>
            </a:r>
            <a:r>
              <a:rPr lang="ru-RU" sz="4000" dirty="0" err="1">
                <a:solidFill>
                  <a:srgbClr val="00B050"/>
                </a:solidFill>
              </a:rPr>
              <a:t>можна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err="1">
                <a:solidFill>
                  <a:srgbClr val="00B050"/>
                </a:solidFill>
              </a:rPr>
              <a:t>оплачувати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err="1">
                <a:solidFill>
                  <a:srgbClr val="00B050"/>
                </a:solidFill>
              </a:rPr>
              <a:t>проїзд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err="1">
                <a:solidFill>
                  <a:srgbClr val="00B050"/>
                </a:solidFill>
              </a:rPr>
              <a:t>банківською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err="1">
                <a:solidFill>
                  <a:srgbClr val="00B050"/>
                </a:solidFill>
              </a:rPr>
              <a:t>безконтактною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err="1">
                <a:solidFill>
                  <a:srgbClr val="00B050"/>
                </a:solidFill>
              </a:rPr>
              <a:t>карткою</a:t>
            </a:r>
            <a:r>
              <a:rPr lang="ru-RU" sz="4000" dirty="0">
                <a:solidFill>
                  <a:srgbClr val="00B050"/>
                </a:solidFill>
              </a:rPr>
              <a:t> прямо на </a:t>
            </a:r>
            <a:r>
              <a:rPr lang="ru-RU" sz="4000" dirty="0" err="1" smtClean="0">
                <a:solidFill>
                  <a:srgbClr val="00B050"/>
                </a:solidFill>
              </a:rPr>
              <a:t>турнікеті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45" y="3424386"/>
            <a:ext cx="6010275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620688"/>
            <a:ext cx="8229600" cy="4165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996633"/>
                </a:solidFill>
              </a:rPr>
              <a:t>У метро не </a:t>
            </a:r>
            <a:r>
              <a:rPr lang="ru-RU" sz="4000" dirty="0" err="1" smtClean="0">
                <a:solidFill>
                  <a:srgbClr val="996633"/>
                </a:solidFill>
              </a:rPr>
              <a:t>може</a:t>
            </a:r>
            <a:r>
              <a:rPr lang="ru-RU" sz="4000" dirty="0" smtClean="0">
                <a:solidFill>
                  <a:srgbClr val="996633"/>
                </a:solidFill>
              </a:rPr>
              <a:t> </a:t>
            </a:r>
            <a:r>
              <a:rPr lang="ru-RU" sz="4000" dirty="0" err="1" smtClean="0">
                <a:solidFill>
                  <a:srgbClr val="996633"/>
                </a:solidFill>
              </a:rPr>
              <a:t>зникнути</a:t>
            </a:r>
            <a:r>
              <a:rPr lang="ru-RU" sz="4000" dirty="0" smtClean="0">
                <a:solidFill>
                  <a:srgbClr val="996633"/>
                </a:solidFill>
              </a:rPr>
              <a:t> </a:t>
            </a:r>
            <a:r>
              <a:rPr lang="ru-RU" sz="4000" dirty="0" err="1" smtClean="0">
                <a:solidFill>
                  <a:srgbClr val="996633"/>
                </a:solidFill>
              </a:rPr>
              <a:t>повітря</a:t>
            </a:r>
            <a:r>
              <a:rPr lang="ru-RU" sz="4000" dirty="0" smtClean="0">
                <a:solidFill>
                  <a:srgbClr val="996633"/>
                </a:solidFill>
              </a:rPr>
              <a:t>. Тут є </a:t>
            </a:r>
            <a:r>
              <a:rPr lang="ru-RU" sz="4000" dirty="0" err="1" smtClean="0">
                <a:solidFill>
                  <a:srgbClr val="996633"/>
                </a:solidFill>
              </a:rPr>
              <a:t>багато</a:t>
            </a:r>
            <a:r>
              <a:rPr lang="ru-RU" sz="4000" dirty="0" smtClean="0">
                <a:solidFill>
                  <a:srgbClr val="996633"/>
                </a:solidFill>
              </a:rPr>
              <a:t> </a:t>
            </a:r>
            <a:r>
              <a:rPr lang="ru-RU" sz="4000" dirty="0" err="1" smtClean="0">
                <a:solidFill>
                  <a:srgbClr val="996633"/>
                </a:solidFill>
              </a:rPr>
              <a:t>вентиляційних</a:t>
            </a:r>
            <a:r>
              <a:rPr lang="ru-RU" sz="4000" dirty="0" smtClean="0">
                <a:solidFill>
                  <a:srgbClr val="996633"/>
                </a:solidFill>
              </a:rPr>
              <a:t> установок, </a:t>
            </a:r>
            <a:r>
              <a:rPr lang="ru-RU" sz="4000" dirty="0" err="1" smtClean="0">
                <a:solidFill>
                  <a:srgbClr val="996633"/>
                </a:solidFill>
              </a:rPr>
              <a:t>які</a:t>
            </a:r>
            <a:r>
              <a:rPr lang="ru-RU" sz="4000" dirty="0" smtClean="0">
                <a:solidFill>
                  <a:srgbClr val="996633"/>
                </a:solidFill>
              </a:rPr>
              <a:t> </a:t>
            </a:r>
            <a:r>
              <a:rPr lang="ru-RU" sz="4000" dirty="0" err="1" smtClean="0">
                <a:solidFill>
                  <a:srgbClr val="996633"/>
                </a:solidFill>
              </a:rPr>
              <a:t>постійно</a:t>
            </a:r>
            <a:r>
              <a:rPr lang="ru-RU" sz="4000" dirty="0" smtClean="0">
                <a:solidFill>
                  <a:srgbClr val="996633"/>
                </a:solidFill>
              </a:rPr>
              <a:t> </a:t>
            </a:r>
            <a:r>
              <a:rPr lang="ru-RU" sz="4000" dirty="0" err="1" smtClean="0">
                <a:solidFill>
                  <a:srgbClr val="996633"/>
                </a:solidFill>
              </a:rPr>
              <a:t>нагнітають</a:t>
            </a:r>
            <a:r>
              <a:rPr lang="ru-RU" sz="4000" dirty="0" smtClean="0">
                <a:solidFill>
                  <a:srgbClr val="996633"/>
                </a:solidFill>
              </a:rPr>
              <a:t> </a:t>
            </a:r>
            <a:r>
              <a:rPr lang="ru-RU" sz="4000" dirty="0" err="1" smtClean="0">
                <a:solidFill>
                  <a:srgbClr val="996633"/>
                </a:solidFill>
              </a:rPr>
              <a:t>повітря</a:t>
            </a:r>
            <a:r>
              <a:rPr lang="ru-RU" sz="4000" dirty="0" smtClean="0">
                <a:solidFill>
                  <a:srgbClr val="996633"/>
                </a:solidFill>
              </a:rPr>
              <a:t> </a:t>
            </a:r>
            <a:r>
              <a:rPr lang="ru-RU" sz="4000" dirty="0" err="1" smtClean="0">
                <a:solidFill>
                  <a:srgbClr val="996633"/>
                </a:solidFill>
              </a:rPr>
              <a:t>під</a:t>
            </a:r>
            <a:r>
              <a:rPr lang="ru-RU" sz="4000" dirty="0" smtClean="0">
                <a:solidFill>
                  <a:srgbClr val="996633"/>
                </a:solidFill>
              </a:rPr>
              <a:t> землю </a:t>
            </a:r>
            <a:endParaRPr lang="ru-RU" sz="4000" dirty="0">
              <a:solidFill>
                <a:srgbClr val="9966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3" y="3356992"/>
            <a:ext cx="3816424" cy="310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3600400" cy="302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За 56 </a:t>
            </a:r>
            <a:r>
              <a:rPr lang="ru-RU" sz="4000" dirty="0" err="1"/>
              <a:t>років</a:t>
            </a:r>
            <a:r>
              <a:rPr lang="ru-RU" sz="4000" dirty="0"/>
              <a:t> </a:t>
            </a:r>
            <a:r>
              <a:rPr lang="ru-RU" sz="4000" dirty="0" err="1"/>
              <a:t>роботи</a:t>
            </a:r>
            <a:r>
              <a:rPr lang="ru-RU" sz="4000" dirty="0"/>
              <a:t> </a:t>
            </a:r>
            <a:r>
              <a:rPr lang="ru-RU" sz="4000" dirty="0" err="1"/>
              <a:t>Київський</a:t>
            </a:r>
            <a:r>
              <a:rPr lang="ru-RU" sz="4000" dirty="0"/>
              <a:t> </a:t>
            </a:r>
            <a:r>
              <a:rPr lang="ru-RU" sz="4000" dirty="0" err="1"/>
              <a:t>метрополітен</a:t>
            </a:r>
            <a:r>
              <a:rPr lang="ru-RU" sz="4000" dirty="0"/>
              <a:t> </a:t>
            </a:r>
            <a:r>
              <a:rPr lang="ru-RU" sz="4000" dirty="0" err="1"/>
              <a:t>більше</a:t>
            </a:r>
            <a:r>
              <a:rPr lang="ru-RU" sz="4000" dirty="0"/>
              <a:t> </a:t>
            </a:r>
            <a:r>
              <a:rPr lang="ru-RU" sz="4000" dirty="0" err="1"/>
              <a:t>ніж</a:t>
            </a:r>
            <a:r>
              <a:rPr lang="ru-RU" sz="4000" dirty="0"/>
              <a:t> </a:t>
            </a:r>
            <a:r>
              <a:rPr lang="ru-RU" sz="4000" dirty="0" err="1"/>
              <a:t>утричі</a:t>
            </a:r>
            <a:r>
              <a:rPr lang="ru-RU" sz="4000" dirty="0"/>
              <a:t> </a:t>
            </a:r>
            <a:r>
              <a:rPr lang="ru-RU" sz="4000" dirty="0" err="1"/>
              <a:t>перевіз</a:t>
            </a:r>
            <a:r>
              <a:rPr lang="ru-RU" sz="4000" dirty="0"/>
              <a:t> усе </a:t>
            </a:r>
            <a:r>
              <a:rPr lang="ru-RU" sz="4000" dirty="0" err="1"/>
              <a:t>населення</a:t>
            </a:r>
            <a:r>
              <a:rPr lang="ru-RU" sz="4000" dirty="0"/>
              <a:t> </a:t>
            </a:r>
            <a:r>
              <a:rPr lang="ru-RU" sz="4000" dirty="0" err="1"/>
              <a:t>Землі</a:t>
            </a:r>
            <a:r>
              <a:rPr lang="ru-RU" sz="4000" dirty="0"/>
              <a:t>. </a:t>
            </a:r>
            <a:r>
              <a:rPr lang="ru-RU" sz="4000" dirty="0" err="1"/>
              <a:t>Сьогодні</a:t>
            </a:r>
            <a:r>
              <a:rPr lang="ru-RU" sz="4000" dirty="0"/>
              <a:t> </a:t>
            </a:r>
            <a:r>
              <a:rPr lang="ru-RU" sz="4000" dirty="0" err="1"/>
              <a:t>ця</a:t>
            </a:r>
            <a:r>
              <a:rPr lang="ru-RU" sz="4000" dirty="0"/>
              <a:t> цифра </a:t>
            </a:r>
            <a:r>
              <a:rPr lang="ru-RU" sz="4000" dirty="0" err="1"/>
              <a:t>складає</a:t>
            </a:r>
            <a:r>
              <a:rPr lang="ru-RU" sz="4000" dirty="0"/>
              <a:t> </a:t>
            </a:r>
            <a:r>
              <a:rPr lang="ru-RU" sz="4000" dirty="0" err="1"/>
              <a:t>більше</a:t>
            </a:r>
            <a:r>
              <a:rPr lang="ru-RU" sz="4000" dirty="0"/>
              <a:t> 18,5 млрд </a:t>
            </a:r>
            <a:r>
              <a:rPr lang="ru-RU" sz="4000" dirty="0" err="1" smtClean="0"/>
              <a:t>пасажирів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62" y="3573016"/>
            <a:ext cx="3887924" cy="2552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619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i="1" dirty="0" smtClean="0"/>
              <a:t>Дякую за увагу</a:t>
            </a:r>
            <a:endParaRPr lang="ru-RU" sz="9600" i="1" dirty="0"/>
          </a:p>
        </p:txBody>
      </p:sp>
    </p:spTree>
    <p:extLst>
      <p:ext uri="{BB962C8B-B14F-4D97-AF65-F5344CB8AC3E}">
        <p14:creationId xmlns:p14="http://schemas.microsoft.com/office/powerpoint/2010/main" val="12145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8229600" cy="1152128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Народження метрополітену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48390"/>
            <a:ext cx="8640960" cy="5305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</a:t>
            </a:r>
            <a:r>
              <a:rPr lang="ru-RU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січня</a:t>
            </a:r>
            <a:r>
              <a:rPr lang="ru-RU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1863 року в </a:t>
            </a:r>
            <a:r>
              <a:rPr lang="ru-RU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Лондоні</a:t>
            </a:r>
            <a:r>
              <a:rPr lang="ru-RU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була</a:t>
            </a:r>
            <a:r>
              <a:rPr lang="ru-RU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запущена перша </a:t>
            </a:r>
            <a:r>
              <a:rPr lang="ru-RU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лінія</a:t>
            </a:r>
            <a:r>
              <a:rPr lang="ru-RU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метро -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Metropoliten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line, </a:t>
            </a:r>
            <a:r>
              <a:rPr lang="ru-RU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вона і </a:t>
            </a:r>
            <a:r>
              <a:rPr lang="ru-RU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поклала</a:t>
            </a:r>
            <a:r>
              <a:rPr lang="ru-RU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початок </a:t>
            </a:r>
            <a:r>
              <a:rPr lang="ru-RU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епосі</a:t>
            </a:r>
            <a:r>
              <a:rPr lang="ru-RU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"</a:t>
            </a:r>
            <a:r>
              <a:rPr lang="ru-RU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метрополітену</a:t>
            </a:r>
            <a:r>
              <a:rPr lang="ru-RU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 </a:t>
            </a:r>
          </a:p>
          <a:p>
            <a:pPr marL="0" indent="0">
              <a:buNone/>
            </a:pPr>
            <a:endParaRPr lang="ru-RU" sz="3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331523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05256"/>
            <a:ext cx="4248472" cy="27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40000"/>
              <a:lumOff val="60000"/>
            </a:schemeClr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84" y="332656"/>
            <a:ext cx="8229600" cy="1008112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Лондонське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метро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84" y="1124744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err="1">
                <a:solidFill>
                  <a:srgbClr val="002060"/>
                </a:solidFill>
              </a:rPr>
              <a:t>Кожен</a:t>
            </a:r>
            <a:r>
              <a:rPr lang="ru-RU" sz="3600" dirty="0">
                <a:solidFill>
                  <a:srgbClr val="002060"/>
                </a:solidFill>
              </a:rPr>
              <a:t> день </a:t>
            </a:r>
            <a:r>
              <a:rPr lang="ru-RU" sz="3600" dirty="0" err="1">
                <a:solidFill>
                  <a:srgbClr val="002060"/>
                </a:solidFill>
              </a:rPr>
              <a:t>лондонське</a:t>
            </a:r>
            <a:r>
              <a:rPr lang="ru-RU" sz="3600" dirty="0">
                <a:solidFill>
                  <a:srgbClr val="002060"/>
                </a:solidFill>
              </a:rPr>
              <a:t> метро </a:t>
            </a:r>
            <a:r>
              <a:rPr lang="ru-RU" sz="3600" dirty="0" err="1">
                <a:solidFill>
                  <a:srgbClr val="002060"/>
                </a:solidFill>
              </a:rPr>
              <a:t>обслуговує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приблизно</a:t>
            </a:r>
            <a:r>
              <a:rPr lang="ru-RU" sz="3600" dirty="0">
                <a:solidFill>
                  <a:srgbClr val="002060"/>
                </a:solidFill>
              </a:rPr>
              <a:t> 3 </a:t>
            </a:r>
            <a:r>
              <a:rPr lang="ru-RU" sz="3600" dirty="0" err="1">
                <a:solidFill>
                  <a:srgbClr val="002060"/>
                </a:solidFill>
              </a:rPr>
              <a:t>мільйони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пасажирів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що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користуються</a:t>
            </a:r>
            <a:r>
              <a:rPr lang="ru-RU" sz="3600" dirty="0">
                <a:solidFill>
                  <a:srgbClr val="002060"/>
                </a:solidFill>
              </a:rPr>
              <a:t> 270 </a:t>
            </a:r>
            <a:r>
              <a:rPr lang="ru-RU" sz="3600" dirty="0" err="1">
                <a:solidFill>
                  <a:srgbClr val="002060"/>
                </a:solidFill>
              </a:rPr>
              <a:t>станціями</a:t>
            </a:r>
            <a:r>
              <a:rPr lang="ru-RU" sz="3600" dirty="0">
                <a:solidFill>
                  <a:srgbClr val="002060"/>
                </a:solidFill>
              </a:rPr>
              <a:t>, а </a:t>
            </a:r>
            <a:r>
              <a:rPr lang="ru-RU" sz="3600" dirty="0" err="1">
                <a:solidFill>
                  <a:srgbClr val="002060"/>
                </a:solidFill>
              </a:rPr>
              <a:t>це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цілих</a:t>
            </a:r>
            <a:r>
              <a:rPr lang="ru-RU" sz="3600" dirty="0">
                <a:solidFill>
                  <a:srgbClr val="002060"/>
                </a:solidFill>
              </a:rPr>
              <a:t> 408 </a:t>
            </a:r>
            <a:r>
              <a:rPr lang="ru-RU" sz="3600" dirty="0" err="1" smtClean="0">
                <a:solidFill>
                  <a:srgbClr val="002060"/>
                </a:solidFill>
              </a:rPr>
              <a:t>кілометрів</a:t>
            </a:r>
            <a:endParaRPr lang="ru-RU" sz="3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80857"/>
            <a:ext cx="3863752" cy="2278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23" y="4221088"/>
            <a:ext cx="2857500" cy="194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9" y="4102231"/>
            <a:ext cx="3816424" cy="21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r>
              <a:rPr lang="uk-UA" sz="4800" dirty="0" smtClean="0"/>
              <a:t>Паризьке метро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46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паризького</a:t>
            </a:r>
            <a:r>
              <a:rPr lang="ru-RU" dirty="0"/>
              <a:t> метро </a:t>
            </a:r>
            <a:r>
              <a:rPr lang="ru-RU" dirty="0" err="1"/>
              <a:t>починається</a:t>
            </a:r>
            <a:r>
              <a:rPr lang="ru-RU" dirty="0"/>
              <a:t> з 1900 року.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паризькому</a:t>
            </a:r>
            <a:r>
              <a:rPr lang="ru-RU" dirty="0"/>
              <a:t> метро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слова "метро" і "</a:t>
            </a:r>
            <a:r>
              <a:rPr lang="ru-RU" dirty="0" err="1" smtClean="0"/>
              <a:t>метрополітен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384431"/>
            <a:ext cx="3014965" cy="1361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63960"/>
            <a:ext cx="4032447" cy="2541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996952"/>
            <a:ext cx="4032448" cy="21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Метрополітен Нью-Йорку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504056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Одине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світу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Нью-Йорк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може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похвалитися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найбільшим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світі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метро 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протяжністю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ліній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468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станцій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369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км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маршрутів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1506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км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безпосередньо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залізниці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11" y="4869160"/>
            <a:ext cx="3721304" cy="1839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53136"/>
            <a:ext cx="2304256" cy="1901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44" y="1484783"/>
            <a:ext cx="3830180" cy="2959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4" y="4869160"/>
            <a:ext cx="1803323" cy="18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2060"/>
                </a:solidFill>
              </a:rPr>
              <a:t>Метротолітен</a:t>
            </a:r>
            <a:r>
              <a:rPr lang="uk-UA" dirty="0" smtClean="0">
                <a:solidFill>
                  <a:srgbClr val="002060"/>
                </a:solidFill>
              </a:rPr>
              <a:t> у Японії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 err="1">
                <a:solidFill>
                  <a:srgbClr val="002060"/>
                </a:solidFill>
              </a:rPr>
              <a:t>Токіо</a:t>
            </a:r>
            <a:r>
              <a:rPr lang="ru-RU" dirty="0">
                <a:solidFill>
                  <a:srgbClr val="002060"/>
                </a:solidFill>
              </a:rPr>
              <a:t> метро </a:t>
            </a:r>
            <a:r>
              <a:rPr lang="ru-RU" dirty="0" err="1">
                <a:solidFill>
                  <a:srgbClr val="002060"/>
                </a:solidFill>
              </a:rPr>
              <a:t>працює</a:t>
            </a:r>
            <a:r>
              <a:rPr lang="ru-RU" dirty="0">
                <a:solidFill>
                  <a:srgbClr val="002060"/>
                </a:solidFill>
              </a:rPr>
              <a:t> з 1925 року. </a:t>
            </a:r>
            <a:r>
              <a:rPr lang="ru-RU" dirty="0" err="1">
                <a:solidFill>
                  <a:srgbClr val="002060"/>
                </a:solidFill>
              </a:rPr>
              <a:t>Щорічно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цей</a:t>
            </a:r>
            <a:r>
              <a:rPr lang="ru-RU" dirty="0">
                <a:solidFill>
                  <a:srgbClr val="002060"/>
                </a:solidFill>
              </a:rPr>
              <a:t> вид транспорту </a:t>
            </a:r>
            <a:r>
              <a:rPr lang="ru-RU" dirty="0" err="1">
                <a:solidFill>
                  <a:srgbClr val="002060"/>
                </a:solidFill>
              </a:rPr>
              <a:t>обслуговує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приблизно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2,8 </a:t>
            </a:r>
            <a:r>
              <a:rPr lang="ru-RU" dirty="0" err="1">
                <a:solidFill>
                  <a:srgbClr val="002060"/>
                </a:solidFill>
              </a:rPr>
              <a:t>мільярда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чоловік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Метрополітен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столиці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Японії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складається</a:t>
            </a:r>
            <a:r>
              <a:rPr lang="ru-RU" dirty="0">
                <a:solidFill>
                  <a:srgbClr val="002060"/>
                </a:solidFill>
              </a:rPr>
              <a:t> з 13 </a:t>
            </a:r>
            <a:r>
              <a:rPr lang="ru-RU" dirty="0" err="1">
                <a:solidFill>
                  <a:srgbClr val="002060"/>
                </a:solidFill>
              </a:rPr>
              <a:t>ліній</a:t>
            </a:r>
            <a:r>
              <a:rPr lang="ru-RU" dirty="0">
                <a:solidFill>
                  <a:srgbClr val="002060"/>
                </a:solidFill>
              </a:rPr>
              <a:t> і 282 </a:t>
            </a:r>
            <a:r>
              <a:rPr lang="ru-RU" dirty="0" err="1" smtClean="0">
                <a:solidFill>
                  <a:srgbClr val="002060"/>
                </a:solidFill>
              </a:rPr>
              <a:t>станцій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77072"/>
            <a:ext cx="4312196" cy="2418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4" y="4005064"/>
            <a:ext cx="3383125" cy="22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</a:rPr>
              <a:t>Метро Німеччини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65" y="1099398"/>
            <a:ext cx="8544773" cy="394956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Берлінське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метро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називають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найстарішим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Німеччині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відкрили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1902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проектуванні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метрополітену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брав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активну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участь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політичний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діяч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інженер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Вернер фон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Сіменс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48" y="3647904"/>
            <a:ext cx="5735294" cy="275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17671"/>
            <a:ext cx="2002045" cy="24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Берлінське метро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196753"/>
            <a:ext cx="3744416" cy="5179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Берлінське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метро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налічує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9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основних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ліній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плюс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численні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відгалуження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цілому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метро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столиці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Німеччини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173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станцій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і 152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км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5256584" cy="44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Шанхайський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метрополітен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24539"/>
            <a:ext cx="9036496" cy="484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Шанхайський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метрополітен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—1-й у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метрополітен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довжиною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ліній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500км)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відкрилося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1993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році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кінця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2020 року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передбачається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система буде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780 км і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480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станцій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06" y="3645024"/>
            <a:ext cx="3876319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755547" cy="24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397</Words>
  <Application>Microsoft Office PowerPoint</Application>
  <PresentationFormat>Экран (4:3)</PresentationFormat>
  <Paragraphs>34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Метро у світі та Україні</vt:lpstr>
      <vt:lpstr>Народження метрополітену</vt:lpstr>
      <vt:lpstr>Лондонське метро </vt:lpstr>
      <vt:lpstr>Паризьке метро</vt:lpstr>
      <vt:lpstr>Метрополітен Нью-Йорку</vt:lpstr>
      <vt:lpstr>Метротолітен у Японії</vt:lpstr>
      <vt:lpstr>Метро Німеччини</vt:lpstr>
      <vt:lpstr>Берлінське метро</vt:lpstr>
      <vt:lpstr>Шанхайський метрополітен </vt:lpstr>
      <vt:lpstr>Київський метрополітен</vt:lpstr>
      <vt:lpstr>Презентация PowerPoint</vt:lpstr>
      <vt:lpstr>Відкриття</vt:lpstr>
      <vt:lpstr>Найглибша у світі станція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17</cp:revision>
  <dcterms:created xsi:type="dcterms:W3CDTF">2018-04-07T13:03:01Z</dcterms:created>
  <dcterms:modified xsi:type="dcterms:W3CDTF">2019-11-01T12:43:06Z</dcterms:modified>
</cp:coreProperties>
</file>