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9" r:id="rId3"/>
    <p:sldId id="261" r:id="rId4"/>
    <p:sldId id="262" r:id="rId5"/>
    <p:sldId id="260" r:id="rId6"/>
    <p:sldId id="263" r:id="rId7"/>
    <p:sldId id="264" r:id="rId8"/>
    <p:sldId id="267" r:id="rId9"/>
    <p:sldId id="268" r:id="rId10"/>
    <p:sldId id="270" r:id="rId11"/>
    <p:sldId id="271" r:id="rId12"/>
    <p:sldId id="275" r:id="rId13"/>
    <p:sldId id="272" r:id="rId14"/>
    <p:sldId id="276" r:id="rId15"/>
    <p:sldId id="277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Новий образ жінки на початку ХХ століття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2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Жінки-машиністки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541959"/>
            <a:ext cx="43204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err="1"/>
              <a:t>Першою</a:t>
            </a:r>
            <a:r>
              <a:rPr lang="ru-RU" sz="3200" b="1" dirty="0"/>
              <a:t> </a:t>
            </a:r>
            <a:r>
              <a:rPr lang="ru-RU" sz="3200" b="1" dirty="0" err="1"/>
              <a:t>жінкою-машиністом</a:t>
            </a:r>
            <a:r>
              <a:rPr lang="ru-RU" sz="3200" b="1" dirty="0"/>
              <a:t> </a:t>
            </a:r>
            <a:r>
              <a:rPr lang="ru-RU" sz="3200" b="1" dirty="0" smtClean="0"/>
              <a:t>стала </a:t>
            </a:r>
            <a:r>
              <a:rPr lang="ru-RU" sz="3200" b="1" dirty="0" err="1" smtClean="0"/>
              <a:t>Єфимова</a:t>
            </a:r>
            <a:r>
              <a:rPr lang="ru-RU" sz="3200" b="1" dirty="0" smtClean="0"/>
              <a:t>, </a:t>
            </a:r>
            <a:r>
              <a:rPr lang="ru-RU" sz="3200" b="1" dirty="0" err="1"/>
              <a:t>якій</a:t>
            </a:r>
            <a:r>
              <a:rPr lang="ru-RU" sz="3200" b="1" dirty="0"/>
              <a:t> </a:t>
            </a:r>
            <a:r>
              <a:rPr lang="ru-RU" sz="3200" b="1" dirty="0" err="1"/>
              <a:t>після</a:t>
            </a:r>
            <a:r>
              <a:rPr lang="ru-RU" sz="3200" b="1" dirty="0"/>
              <a:t> </a:t>
            </a:r>
            <a:r>
              <a:rPr lang="ru-RU" sz="3200" b="1" dirty="0" err="1"/>
              <a:t>навчання</a:t>
            </a:r>
            <a:r>
              <a:rPr lang="ru-RU" sz="3200" b="1" dirty="0"/>
              <a:t> </a:t>
            </a:r>
            <a:r>
              <a:rPr lang="ru-RU" sz="3200" b="1" dirty="0" err="1"/>
              <a:t>спеціальна</a:t>
            </a:r>
            <a:r>
              <a:rPr lang="ru-RU" sz="3200" b="1" dirty="0"/>
              <a:t> </a:t>
            </a:r>
            <a:r>
              <a:rPr lang="ru-RU" sz="3200" b="1" dirty="0" err="1"/>
              <a:t>випробувальна</a:t>
            </a:r>
            <a:r>
              <a:rPr lang="ru-RU" sz="3200" b="1" dirty="0"/>
              <a:t> </a:t>
            </a:r>
            <a:r>
              <a:rPr lang="ru-RU" sz="3200" b="1" dirty="0" err="1"/>
              <a:t>комісія</a:t>
            </a:r>
            <a:r>
              <a:rPr lang="ru-RU" sz="3200" b="1" dirty="0"/>
              <a:t> </a:t>
            </a:r>
            <a:r>
              <a:rPr lang="ru-RU" sz="3200" b="1" dirty="0" err="1"/>
              <a:t>видала</a:t>
            </a:r>
            <a:r>
              <a:rPr lang="ru-RU" sz="3200" b="1" dirty="0"/>
              <a:t> диплом і направила </a:t>
            </a:r>
            <a:r>
              <a:rPr lang="ru-RU" sz="3200" b="1" dirty="0" err="1"/>
              <a:t>працювати</a:t>
            </a:r>
            <a:r>
              <a:rPr lang="ru-RU" sz="3200" b="1" dirty="0"/>
              <a:t> на </a:t>
            </a:r>
            <a:r>
              <a:rPr lang="ru-RU" sz="3200" b="1" dirty="0" err="1"/>
              <a:t>Миколаївську</a:t>
            </a:r>
            <a:r>
              <a:rPr lang="ru-RU" sz="3200" b="1" dirty="0"/>
              <a:t> </a:t>
            </a:r>
            <a:r>
              <a:rPr lang="ru-RU" sz="3200" b="1" dirty="0" err="1"/>
              <a:t>залізницю</a:t>
            </a:r>
            <a:r>
              <a:rPr lang="ru-RU" sz="3200" b="1" dirty="0"/>
              <a:t>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7"/>
          <a:stretch/>
        </p:blipFill>
        <p:spPr bwMode="auto">
          <a:xfrm>
            <a:off x="357089" y="1556792"/>
            <a:ext cx="391410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5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459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Загалом</a:t>
            </a:r>
            <a:r>
              <a:rPr lang="ru-RU" dirty="0"/>
              <a:t>,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зайнятих</a:t>
            </a:r>
            <a:r>
              <a:rPr lang="ru-RU" dirty="0"/>
              <a:t> на </a:t>
            </a:r>
            <a:r>
              <a:rPr lang="ru-RU" dirty="0" err="1"/>
              <a:t>виробництві</a:t>
            </a:r>
            <a:r>
              <a:rPr lang="ru-RU" dirty="0"/>
              <a:t> у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 та </a:t>
            </a:r>
            <a:r>
              <a:rPr lang="ru-RU" dirty="0" err="1"/>
              <a:t>промисловості</a:t>
            </a:r>
            <a:r>
              <a:rPr lang="ru-RU" dirty="0"/>
              <a:t> привернуло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партій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і формально, але почали </a:t>
            </a:r>
            <a:r>
              <a:rPr lang="ru-RU" dirty="0" err="1"/>
              <a:t>виступати</a:t>
            </a:r>
            <a:r>
              <a:rPr lang="ru-RU" dirty="0"/>
              <a:t> на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/>
              <a:t>соціального</a:t>
            </a:r>
            <a:r>
              <a:rPr lang="ru-RU" dirty="0"/>
              <a:t> та </a:t>
            </a:r>
            <a:r>
              <a:rPr lang="ru-RU" dirty="0" err="1"/>
              <a:t>матеріального</a:t>
            </a:r>
            <a:r>
              <a:rPr lang="ru-RU" dirty="0"/>
              <a:t> становища </a:t>
            </a:r>
            <a:r>
              <a:rPr lang="ru-RU" dirty="0" err="1" smtClean="0"/>
              <a:t>жінок-робітниць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13" y="2492896"/>
            <a:ext cx="679903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0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5176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 smtClean="0"/>
              <a:t>Жінкам</a:t>
            </a:r>
            <a:r>
              <a:rPr lang="ru-RU" sz="2800" dirty="0" smtClean="0"/>
              <a:t> </a:t>
            </a:r>
            <a:r>
              <a:rPr lang="ru-RU" sz="2800" dirty="0" err="1" smtClean="0"/>
              <a:t>дозволялося</a:t>
            </a:r>
            <a:r>
              <a:rPr lang="ru-RU" sz="2800" dirty="0" smtClean="0"/>
              <a:t> </a:t>
            </a:r>
            <a:r>
              <a:rPr lang="ru-RU" sz="2800" dirty="0" err="1"/>
              <a:t>працювати</a:t>
            </a:r>
            <a:r>
              <a:rPr lang="ru-RU" sz="2800" dirty="0"/>
              <a:t> у </a:t>
            </a:r>
            <a:r>
              <a:rPr lang="ru-RU" sz="2800" dirty="0" err="1"/>
              <a:t>Міністерстві</a:t>
            </a:r>
            <a:r>
              <a:rPr lang="ru-RU" sz="2800" dirty="0"/>
              <a:t> </a:t>
            </a:r>
            <a:r>
              <a:rPr lang="ru-RU" sz="2800" dirty="0" err="1"/>
              <a:t>народної</a:t>
            </a:r>
            <a:r>
              <a:rPr lang="ru-RU" sz="2800" dirty="0"/>
              <a:t> </a:t>
            </a:r>
            <a:r>
              <a:rPr lang="ru-RU" sz="2800" dirty="0" err="1"/>
              <a:t>просвіти</a:t>
            </a:r>
            <a:r>
              <a:rPr lang="ru-RU" sz="2800" dirty="0"/>
              <a:t>, </a:t>
            </a:r>
            <a:r>
              <a:rPr lang="ru-RU" sz="2800" dirty="0" err="1"/>
              <a:t>Міністерстві</a:t>
            </a:r>
            <a:r>
              <a:rPr lang="ru-RU" sz="2800" dirty="0"/>
              <a:t> </a:t>
            </a:r>
            <a:r>
              <a:rPr lang="ru-RU" sz="2800" dirty="0" err="1"/>
              <a:t>шляхів</a:t>
            </a:r>
            <a:r>
              <a:rPr lang="ru-RU" sz="2800" dirty="0"/>
              <a:t> </a:t>
            </a:r>
            <a:r>
              <a:rPr lang="ru-RU" sz="2800" dirty="0" err="1"/>
              <a:t>сполучення</a:t>
            </a:r>
            <a:r>
              <a:rPr lang="ru-RU" sz="2800" dirty="0"/>
              <a:t>, </a:t>
            </a:r>
            <a:r>
              <a:rPr lang="ru-RU" sz="2800" dirty="0" err="1"/>
              <a:t>Міністерстві</a:t>
            </a:r>
            <a:r>
              <a:rPr lang="ru-RU" sz="2800" dirty="0"/>
              <a:t> </a:t>
            </a:r>
            <a:r>
              <a:rPr lang="ru-RU" sz="2800" dirty="0" err="1"/>
              <a:t>торгівлі</a:t>
            </a:r>
            <a:r>
              <a:rPr lang="ru-RU" sz="2800" dirty="0"/>
              <a:t> та </a:t>
            </a:r>
            <a:r>
              <a:rPr lang="ru-RU" sz="2800" dirty="0" err="1"/>
              <a:t>промисловості</a:t>
            </a:r>
            <a:r>
              <a:rPr lang="ru-RU" sz="2800" dirty="0"/>
              <a:t>, у </a:t>
            </a:r>
            <a:r>
              <a:rPr lang="ru-RU" sz="2800" dirty="0" err="1"/>
              <a:t>відомстві</a:t>
            </a:r>
            <a:r>
              <a:rPr lang="ru-RU" sz="2800" dirty="0"/>
              <a:t> Головного </a:t>
            </a:r>
            <a:r>
              <a:rPr lang="ru-RU" sz="2800" dirty="0" err="1"/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державної</a:t>
            </a:r>
            <a:r>
              <a:rPr lang="ru-RU" sz="2800" dirty="0"/>
              <a:t> </a:t>
            </a:r>
            <a:r>
              <a:rPr lang="ru-RU" sz="2800" dirty="0" err="1"/>
              <a:t>охорони</a:t>
            </a:r>
            <a:r>
              <a:rPr lang="ru-RU" sz="2800" dirty="0"/>
              <a:t> </a:t>
            </a:r>
            <a:r>
              <a:rPr lang="ru-RU" sz="2800" dirty="0" err="1"/>
              <a:t>здоров’я</a:t>
            </a:r>
            <a:r>
              <a:rPr lang="ru-RU" sz="2800" dirty="0"/>
              <a:t>,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у </a:t>
            </a:r>
            <a:r>
              <a:rPr lang="ru-RU" sz="2800" dirty="0" err="1"/>
              <a:t>відомстві</a:t>
            </a:r>
            <a:r>
              <a:rPr lang="ru-RU" sz="2800" dirty="0"/>
              <a:t> Православного </a:t>
            </a:r>
            <a:r>
              <a:rPr lang="ru-RU" sz="2800" dirty="0" err="1"/>
              <a:t>віросповідання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835183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5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416297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 err="1"/>
              <a:t>Однією</a:t>
            </a:r>
            <a:r>
              <a:rPr lang="ru-RU" sz="2500" dirty="0"/>
              <a:t> з </a:t>
            </a:r>
            <a:r>
              <a:rPr lang="ru-RU" sz="2500" dirty="0" err="1"/>
              <a:t>найбільших</a:t>
            </a:r>
            <a:r>
              <a:rPr lang="ru-RU" sz="2500" dirty="0"/>
              <a:t> </a:t>
            </a:r>
            <a:r>
              <a:rPr lang="ru-RU" sz="2500" dirty="0" err="1"/>
              <a:t>професійних</a:t>
            </a:r>
            <a:r>
              <a:rPr lang="ru-RU" sz="2500" dirty="0"/>
              <a:t> </a:t>
            </a:r>
            <a:r>
              <a:rPr lang="ru-RU" sz="2500" dirty="0" err="1"/>
              <a:t>груп</a:t>
            </a:r>
            <a:r>
              <a:rPr lang="ru-RU" sz="2500" dirty="0"/>
              <a:t>, за </a:t>
            </a:r>
            <a:r>
              <a:rPr lang="ru-RU" sz="2500" dirty="0" err="1"/>
              <a:t>кількістю</a:t>
            </a:r>
            <a:r>
              <a:rPr lang="ru-RU" sz="2500" dirty="0"/>
              <a:t> </a:t>
            </a:r>
            <a:r>
              <a:rPr lang="ru-RU" sz="2500" dirty="0" err="1"/>
              <a:t>зайнятих</a:t>
            </a:r>
            <a:r>
              <a:rPr lang="ru-RU" sz="2500" dirty="0"/>
              <a:t> у </a:t>
            </a:r>
            <a:r>
              <a:rPr lang="ru-RU" sz="2500" dirty="0" err="1"/>
              <a:t>ній</a:t>
            </a:r>
            <a:r>
              <a:rPr lang="ru-RU" sz="2500" dirty="0"/>
              <a:t> </a:t>
            </a:r>
            <a:r>
              <a:rPr lang="ru-RU" sz="2500" dirty="0" err="1"/>
              <a:t>жінок</a:t>
            </a:r>
            <a:r>
              <a:rPr lang="ru-RU" sz="2500" dirty="0"/>
              <a:t>, </a:t>
            </a:r>
            <a:r>
              <a:rPr lang="ru-RU" sz="2500" dirty="0" err="1"/>
              <a:t>були</a:t>
            </a:r>
            <a:r>
              <a:rPr lang="ru-RU" sz="2500" dirty="0"/>
              <a:t> </a:t>
            </a:r>
            <a:r>
              <a:rPr lang="ru-RU" sz="2500" dirty="0" err="1"/>
              <a:t>вчителі</a:t>
            </a:r>
            <a:r>
              <a:rPr lang="ru-RU" sz="2500" dirty="0"/>
              <a:t> та </a:t>
            </a:r>
            <a:r>
              <a:rPr lang="ru-RU" sz="2500" dirty="0" err="1"/>
              <a:t>викладачі</a:t>
            </a:r>
            <a:r>
              <a:rPr lang="ru-RU" sz="2500" dirty="0"/>
              <a:t> </a:t>
            </a:r>
            <a:r>
              <a:rPr lang="ru-RU" sz="2500" dirty="0" err="1"/>
              <a:t>навчальних</a:t>
            </a:r>
            <a:r>
              <a:rPr lang="ru-RU" sz="2500" dirty="0"/>
              <a:t> </a:t>
            </a:r>
            <a:r>
              <a:rPr lang="ru-RU" sz="2500" dirty="0" err="1"/>
              <a:t>закладів</a:t>
            </a:r>
            <a:r>
              <a:rPr lang="ru-RU" sz="2500" dirty="0"/>
              <a:t> </a:t>
            </a:r>
            <a:r>
              <a:rPr lang="ru-RU" sz="2500" dirty="0" err="1"/>
              <a:t>різних</a:t>
            </a:r>
            <a:r>
              <a:rPr lang="ru-RU" sz="2500" dirty="0"/>
              <a:t> </a:t>
            </a:r>
            <a:r>
              <a:rPr lang="ru-RU" sz="2500" dirty="0" err="1"/>
              <a:t>типів</a:t>
            </a:r>
            <a:r>
              <a:rPr lang="ru-RU" sz="2500" dirty="0"/>
              <a:t> та </a:t>
            </a:r>
            <a:r>
              <a:rPr lang="ru-RU" sz="2500" dirty="0" err="1"/>
              <a:t>рівнів</a:t>
            </a:r>
            <a:r>
              <a:rPr lang="ru-RU" sz="2500" dirty="0"/>
              <a:t>.</a:t>
            </a:r>
          </a:p>
          <a:p>
            <a:pPr marL="0" indent="0" algn="ctr">
              <a:buNone/>
            </a:pPr>
            <a:endParaRPr lang="ru-RU" sz="2500" dirty="0"/>
          </a:p>
          <a:p>
            <a:pPr marL="0" indent="0" algn="ctr">
              <a:buNone/>
            </a:pPr>
            <a:endParaRPr lang="ru-RU" sz="2500" dirty="0" smtClean="0"/>
          </a:p>
          <a:p>
            <a:pPr marL="0" indent="0" algn="ctr">
              <a:buNone/>
            </a:pPr>
            <a:endParaRPr lang="ru-RU" sz="2500" dirty="0"/>
          </a:p>
          <a:p>
            <a:pPr marL="0" indent="0" algn="ctr">
              <a:buNone/>
            </a:pPr>
            <a:endParaRPr lang="ru-RU" sz="2500" dirty="0" smtClean="0"/>
          </a:p>
          <a:p>
            <a:pPr marL="0" indent="0" algn="ctr">
              <a:buNone/>
            </a:pPr>
            <a:endParaRPr lang="ru-RU" sz="2500" dirty="0" smtClean="0"/>
          </a:p>
          <a:p>
            <a:pPr marL="0" indent="0" algn="ctr">
              <a:buNone/>
            </a:pPr>
            <a:endParaRPr lang="ru-RU" sz="2500" dirty="0"/>
          </a:p>
          <a:p>
            <a:pPr marL="0" indent="0" algn="ctr">
              <a:buNone/>
            </a:pPr>
            <a:endParaRPr lang="ru-RU" sz="2500" dirty="0" smtClean="0"/>
          </a:p>
          <a:p>
            <a:pPr marL="0" indent="0" algn="ctr">
              <a:buNone/>
            </a:pP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У </a:t>
            </a:r>
            <a:r>
              <a:rPr lang="ru-RU" sz="2500" dirty="0"/>
              <a:t>1898 р. </a:t>
            </a:r>
            <a:r>
              <a:rPr lang="ru-RU" sz="2500" dirty="0" err="1"/>
              <a:t>жінки</a:t>
            </a:r>
            <a:r>
              <a:rPr lang="ru-RU" sz="2500" dirty="0"/>
              <a:t> в </a:t>
            </a:r>
            <a:r>
              <a:rPr lang="ru-RU" sz="2500" dirty="0" err="1"/>
              <a:t>Російській</a:t>
            </a:r>
            <a:r>
              <a:rPr lang="ru-RU" sz="2500" dirty="0"/>
              <a:t> </a:t>
            </a:r>
            <a:r>
              <a:rPr lang="ru-RU" sz="2500" dirty="0" err="1"/>
              <a:t>імперії</a:t>
            </a:r>
            <a:r>
              <a:rPr lang="ru-RU" sz="2500" dirty="0"/>
              <a:t> </a:t>
            </a:r>
            <a:r>
              <a:rPr lang="ru-RU" sz="2500" dirty="0" err="1"/>
              <a:t>складали</a:t>
            </a:r>
            <a:r>
              <a:rPr lang="ru-RU" sz="2500" dirty="0"/>
              <a:t> 29,8 % складу </a:t>
            </a:r>
            <a:r>
              <a:rPr lang="ru-RU" sz="2500" dirty="0" err="1"/>
              <a:t>викладачів</a:t>
            </a:r>
            <a:r>
              <a:rPr lang="ru-RU" sz="2500" dirty="0"/>
              <a:t> </a:t>
            </a:r>
            <a:r>
              <a:rPr lang="ru-RU" sz="2500" dirty="0" err="1"/>
              <a:t>початкових</a:t>
            </a:r>
            <a:r>
              <a:rPr lang="ru-RU" sz="2500" dirty="0"/>
              <a:t> </a:t>
            </a:r>
            <a:r>
              <a:rPr lang="ru-RU" sz="2500" dirty="0" err="1"/>
              <a:t>міністерських</a:t>
            </a:r>
            <a:r>
              <a:rPr lang="ru-RU" sz="2500" dirty="0"/>
              <a:t> </a:t>
            </a:r>
            <a:r>
              <a:rPr lang="ru-RU" sz="2500" dirty="0" err="1"/>
              <a:t>шкіл</a:t>
            </a:r>
            <a:r>
              <a:rPr lang="ru-RU" sz="2500" dirty="0"/>
              <a:t> (25 075 </a:t>
            </a:r>
            <a:r>
              <a:rPr lang="ru-RU" sz="2500" dirty="0" err="1"/>
              <a:t>вчительок</a:t>
            </a:r>
            <a:r>
              <a:rPr lang="ru-RU" sz="2500" dirty="0"/>
              <a:t> </a:t>
            </a:r>
            <a:r>
              <a:rPr lang="ru-RU" sz="2500" dirty="0" err="1"/>
              <a:t>із</a:t>
            </a:r>
            <a:r>
              <a:rPr lang="ru-RU" sz="2500" dirty="0"/>
              <a:t> 84 121 </a:t>
            </a:r>
            <a:r>
              <a:rPr lang="ru-RU" sz="2500" dirty="0" err="1"/>
              <a:t>осіб</a:t>
            </a:r>
            <a:r>
              <a:rPr lang="ru-RU" sz="2500" dirty="0"/>
              <a:t> </a:t>
            </a:r>
            <a:r>
              <a:rPr lang="ru-RU" sz="2500" dirty="0" err="1"/>
              <a:t>загального</a:t>
            </a:r>
            <a:r>
              <a:rPr lang="ru-RU" sz="2500" dirty="0"/>
              <a:t> </a:t>
            </a:r>
            <a:r>
              <a:rPr lang="ru-RU" sz="2500" dirty="0" err="1"/>
              <a:t>викладацького</a:t>
            </a:r>
            <a:r>
              <a:rPr lang="ru-RU" sz="2500" dirty="0"/>
              <a:t> складу).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700808"/>
            <a:ext cx="655272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6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На 1 </a:t>
            </a:r>
            <a:r>
              <a:rPr lang="ru-RU" dirty="0" err="1"/>
              <a:t>січня</a:t>
            </a:r>
            <a:r>
              <a:rPr lang="ru-RU" dirty="0"/>
              <a:t> 1917 р. на </a:t>
            </a:r>
            <a:r>
              <a:rPr lang="ru-RU" dirty="0" err="1"/>
              <a:t>службі</a:t>
            </a:r>
            <a:r>
              <a:rPr lang="ru-RU" dirty="0"/>
              <a:t> у </a:t>
            </a:r>
            <a:r>
              <a:rPr lang="ru-RU" dirty="0" err="1"/>
              <a:t>Всеросійській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Червоного </a:t>
            </a:r>
            <a:r>
              <a:rPr lang="ru-RU" dirty="0" err="1"/>
              <a:t>Хреста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2500 </a:t>
            </a:r>
            <a:r>
              <a:rPr lang="ru-RU" dirty="0" err="1"/>
              <a:t>лікарів</a:t>
            </a:r>
            <a:r>
              <a:rPr lang="ru-RU" dirty="0"/>
              <a:t>, </a:t>
            </a:r>
            <a:r>
              <a:rPr lang="ru-RU" dirty="0" err="1"/>
              <a:t>більше</a:t>
            </a:r>
            <a:r>
              <a:rPr lang="ru-RU" dirty="0"/>
              <a:t> 20 тис. сестер </a:t>
            </a:r>
            <a:r>
              <a:rPr lang="ru-RU" dirty="0" err="1"/>
              <a:t>милосердя</a:t>
            </a:r>
            <a:r>
              <a:rPr lang="ru-RU" dirty="0"/>
              <a:t>, </a:t>
            </a:r>
            <a:r>
              <a:rPr lang="ru-RU" dirty="0" err="1"/>
              <a:t>понад</a:t>
            </a:r>
            <a:r>
              <a:rPr lang="ru-RU" dirty="0"/>
              <a:t> 35 тис. </a:t>
            </a:r>
            <a:r>
              <a:rPr lang="ru-RU" dirty="0" err="1"/>
              <a:t>санітарів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err="1" smtClean="0"/>
              <a:t>Іншою</a:t>
            </a:r>
            <a:r>
              <a:rPr lang="ru-RU" b="1" dirty="0" smtClean="0"/>
              <a:t> </a:t>
            </a:r>
            <a:r>
              <a:rPr lang="ru-RU" b="1" dirty="0"/>
              <a:t>сферою, </a:t>
            </a:r>
            <a:r>
              <a:rPr lang="ru-RU" b="1" dirty="0" smtClean="0"/>
              <a:t>у </a:t>
            </a:r>
            <a:r>
              <a:rPr lang="ru-RU" b="1" dirty="0" err="1"/>
              <a:t>якій</a:t>
            </a:r>
            <a:r>
              <a:rPr lang="ru-RU" b="1" dirty="0"/>
              <a:t> </a:t>
            </a:r>
            <a:r>
              <a:rPr lang="ru-RU" b="1" dirty="0" err="1"/>
              <a:t>самовіддано</a:t>
            </a:r>
            <a:r>
              <a:rPr lang="ru-RU" b="1" dirty="0"/>
              <a:t> пробивали </a:t>
            </a:r>
            <a:r>
              <a:rPr lang="ru-RU" b="1" dirty="0" err="1"/>
              <a:t>собі</a:t>
            </a:r>
            <a:r>
              <a:rPr lang="ru-RU" b="1" dirty="0"/>
              <a:t> шлях </a:t>
            </a:r>
            <a:r>
              <a:rPr lang="ru-RU" b="1" dirty="0" err="1"/>
              <a:t>жінки</a:t>
            </a:r>
            <a:r>
              <a:rPr lang="ru-RU" b="1" dirty="0"/>
              <a:t>, </a:t>
            </a:r>
            <a:r>
              <a:rPr lang="ru-RU" b="1" dirty="0" err="1"/>
              <a:t>була</a:t>
            </a:r>
            <a:r>
              <a:rPr lang="ru-RU" b="1" dirty="0"/>
              <a:t> медицина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261225" cy="39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9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1794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Незначна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зайнята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та </a:t>
            </a:r>
            <a:r>
              <a:rPr lang="ru-RU" dirty="0" err="1"/>
              <a:t>мистецтва</a:t>
            </a:r>
            <a:r>
              <a:rPr lang="ru-RU" dirty="0"/>
              <a:t>. У </a:t>
            </a:r>
            <a:r>
              <a:rPr lang="ru-RU" dirty="0" err="1"/>
              <a:t>театральній</a:t>
            </a:r>
            <a:r>
              <a:rPr lang="ru-RU" dirty="0"/>
              <a:t> та </a:t>
            </a:r>
            <a:r>
              <a:rPr lang="ru-RU" dirty="0" err="1"/>
              <a:t>музичній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, де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складали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, </a:t>
            </a:r>
            <a:r>
              <a:rPr lang="ru-RU" dirty="0" err="1"/>
              <a:t>працюючи</a:t>
            </a:r>
            <a:r>
              <a:rPr lang="ru-RU" dirty="0"/>
              <a:t> хористками, балеринами, актрисами, так само </a:t>
            </a:r>
            <a:r>
              <a:rPr lang="ru-RU" dirty="0" err="1"/>
              <a:t>спостерігалася</a:t>
            </a:r>
            <a:r>
              <a:rPr lang="ru-RU" dirty="0"/>
              <a:t> </a:t>
            </a:r>
            <a:r>
              <a:rPr lang="ru-RU" dirty="0" err="1"/>
              <a:t>дискримінація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 в </a:t>
            </a:r>
            <a:r>
              <a:rPr lang="ru-RU" dirty="0" err="1" smtClean="0"/>
              <a:t>оплаті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02930"/>
            <a:ext cx="6856784" cy="398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3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модернізації</a:t>
            </a:r>
            <a:r>
              <a:rPr lang="ru-RU" dirty="0"/>
              <a:t> </a:t>
            </a:r>
            <a:r>
              <a:rPr lang="ru-RU" dirty="0" err="1"/>
              <a:t>стрімко</a:t>
            </a:r>
            <a:r>
              <a:rPr lang="ru-RU" dirty="0"/>
              <a:t> </a:t>
            </a:r>
            <a:r>
              <a:rPr lang="ru-RU" dirty="0" err="1"/>
              <a:t>вривалися</a:t>
            </a:r>
            <a:r>
              <a:rPr lang="ru-RU" dirty="0"/>
              <a:t> у </a:t>
            </a:r>
            <a:r>
              <a:rPr lang="ru-RU" dirty="0" err="1"/>
              <a:t>розмірене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ХІХ - початку ХХ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перекроїли</a:t>
            </a:r>
            <a:r>
              <a:rPr lang="ru-RU" dirty="0"/>
              <a:t> систему </a:t>
            </a:r>
            <a:r>
              <a:rPr lang="ru-RU" dirty="0" err="1"/>
              <a:t>цінностей</a:t>
            </a:r>
            <a:r>
              <a:rPr lang="ru-RU" dirty="0"/>
              <a:t>, </a:t>
            </a:r>
            <a:r>
              <a:rPr lang="ru-RU" dirty="0" err="1"/>
              <a:t>світогляд</a:t>
            </a:r>
            <a:r>
              <a:rPr lang="ru-RU" dirty="0"/>
              <a:t>,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змінили</a:t>
            </a:r>
            <a:r>
              <a:rPr lang="ru-RU" dirty="0"/>
              <a:t> </a:t>
            </a:r>
            <a:r>
              <a:rPr lang="ru-RU" dirty="0" err="1"/>
              <a:t>звичні</a:t>
            </a:r>
            <a:r>
              <a:rPr lang="ru-RU" dirty="0"/>
              <a:t> і додали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10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/>
              <a:t>Демографія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849" y="1463018"/>
            <a:ext cx="8229600" cy="17499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На </a:t>
            </a:r>
            <a:r>
              <a:rPr lang="ru-RU" sz="2800" dirty="0" err="1"/>
              <a:t>кінець</a:t>
            </a:r>
            <a:r>
              <a:rPr lang="ru-RU" sz="2800" dirty="0"/>
              <a:t> ХІХ ст. </a:t>
            </a:r>
            <a:r>
              <a:rPr lang="ru-RU" sz="2800" dirty="0" err="1"/>
              <a:t>жінки</a:t>
            </a:r>
            <a:r>
              <a:rPr lang="ru-RU" sz="2800" dirty="0"/>
              <a:t> </a:t>
            </a:r>
            <a:r>
              <a:rPr lang="ru-RU" sz="2800" dirty="0" err="1"/>
              <a:t>переважали</a:t>
            </a:r>
            <a:r>
              <a:rPr lang="ru-RU" sz="2800" dirty="0"/>
              <a:t> у </a:t>
            </a:r>
            <a:r>
              <a:rPr lang="ru-RU" sz="2800" dirty="0" err="1"/>
              <a:t>складі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/>
              <a:t> </a:t>
            </a:r>
            <a:r>
              <a:rPr lang="ru-RU" sz="2800" dirty="0" err="1"/>
              <a:t>Російської</a:t>
            </a:r>
            <a:r>
              <a:rPr lang="ru-RU" sz="2800" dirty="0"/>
              <a:t> </a:t>
            </a:r>
            <a:r>
              <a:rPr lang="ru-RU" sz="2800" dirty="0" err="1" smtClean="0"/>
              <a:t>імперії</a:t>
            </a:r>
            <a:r>
              <a:rPr lang="en-US" sz="2800" dirty="0" smtClean="0"/>
              <a:t>: </a:t>
            </a:r>
            <a:r>
              <a:rPr lang="ru-RU" sz="2800" dirty="0" smtClean="0"/>
              <a:t>Перша </a:t>
            </a:r>
            <a:r>
              <a:rPr lang="ru-RU" sz="2800" dirty="0" err="1"/>
              <a:t>світова</a:t>
            </a:r>
            <a:r>
              <a:rPr lang="ru-RU" sz="2800" dirty="0"/>
              <a:t> </a:t>
            </a:r>
            <a:r>
              <a:rPr lang="ru-RU" sz="2800" dirty="0" err="1"/>
              <a:t>війна</a:t>
            </a:r>
            <a:r>
              <a:rPr lang="ru-RU" sz="2800" dirty="0"/>
              <a:t> </a:t>
            </a:r>
            <a:r>
              <a:rPr lang="ru-RU" sz="2800" dirty="0" err="1"/>
              <a:t>призвела</a:t>
            </a:r>
            <a:r>
              <a:rPr lang="ru-RU" sz="2800" dirty="0"/>
              <a:t> до </a:t>
            </a:r>
            <a:r>
              <a:rPr lang="ru-RU" sz="2800" dirty="0" err="1"/>
              <a:t>деструктивних</a:t>
            </a:r>
            <a:r>
              <a:rPr lang="ru-RU" sz="2800" dirty="0"/>
              <a:t> </a:t>
            </a:r>
            <a:r>
              <a:rPr lang="ru-RU" sz="2800" dirty="0" err="1"/>
              <a:t>наслідків</a:t>
            </a:r>
            <a:r>
              <a:rPr lang="ru-RU" sz="2800" dirty="0"/>
              <a:t> у </a:t>
            </a:r>
            <a:r>
              <a:rPr lang="ru-RU" sz="2800" dirty="0" err="1"/>
              <a:t>демографічній</a:t>
            </a:r>
            <a:r>
              <a:rPr lang="ru-RU" sz="2800" dirty="0"/>
              <a:t> </a:t>
            </a:r>
            <a:r>
              <a:rPr lang="ru-RU" sz="2800" dirty="0" err="1" smtClean="0"/>
              <a:t>ситуації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34929"/>
            <a:ext cx="72721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6341408"/>
            <a:ext cx="335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/>
              <a:t>дані</a:t>
            </a:r>
            <a:r>
              <a:rPr lang="ru-RU" b="1" i="1" dirty="0"/>
              <a:t> </a:t>
            </a:r>
            <a:r>
              <a:rPr lang="ru-RU" b="1" i="1" dirty="0" err="1"/>
              <a:t>Волинської</a:t>
            </a:r>
            <a:r>
              <a:rPr lang="ru-RU" b="1" i="1" dirty="0"/>
              <a:t> </a:t>
            </a:r>
            <a:r>
              <a:rPr lang="ru-RU" b="1" i="1" dirty="0" err="1"/>
              <a:t>губернії</a:t>
            </a:r>
            <a:r>
              <a:rPr lang="ru-RU" b="1" i="1" dirty="0"/>
              <a:t> 1917 </a:t>
            </a:r>
            <a:r>
              <a:rPr lang="ru-RU" b="1" i="1" dirty="0" smtClean="0"/>
              <a:t>р</a:t>
            </a:r>
            <a:r>
              <a:rPr lang="uk-UA" b="1" i="1" dirty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613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908720"/>
            <a:ext cx="3877816" cy="46154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i="1" dirty="0" err="1">
                <a:solidFill>
                  <a:schemeClr val="tx1"/>
                </a:solidFill>
              </a:rPr>
              <a:t>Збільшення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питомої</a:t>
            </a:r>
            <a:r>
              <a:rPr lang="ru-RU" sz="3200" b="1" i="1" dirty="0">
                <a:solidFill>
                  <a:schemeClr val="tx1"/>
                </a:solidFill>
              </a:rPr>
              <a:t> ваги </a:t>
            </a:r>
            <a:r>
              <a:rPr lang="ru-RU" sz="3200" b="1" i="1" dirty="0" err="1">
                <a:solidFill>
                  <a:schemeClr val="tx1"/>
                </a:solidFill>
              </a:rPr>
              <a:t>жінок</a:t>
            </a:r>
            <a:r>
              <a:rPr lang="ru-RU" sz="3200" b="1" i="1" dirty="0">
                <a:solidFill>
                  <a:schemeClr val="tx1"/>
                </a:solidFill>
              </a:rPr>
              <a:t> у </a:t>
            </a:r>
            <a:r>
              <a:rPr lang="ru-RU" sz="3200" b="1" i="1" dirty="0" err="1">
                <a:solidFill>
                  <a:schemeClr val="tx1"/>
                </a:solidFill>
              </a:rPr>
              <a:t>населенні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України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</a:rPr>
              <a:t>призвело</a:t>
            </a:r>
            <a:r>
              <a:rPr lang="ru-RU" sz="3200" b="1" i="1" dirty="0" smtClean="0">
                <a:solidFill>
                  <a:schemeClr val="tx1"/>
                </a:solidFill>
              </a:rPr>
              <a:t> </a:t>
            </a:r>
            <a:r>
              <a:rPr lang="ru-RU" sz="3200" b="1" i="1" dirty="0">
                <a:solidFill>
                  <a:schemeClr val="tx1"/>
                </a:solidFill>
              </a:rPr>
              <a:t>до </a:t>
            </a:r>
            <a:r>
              <a:rPr lang="ru-RU" sz="3200" b="1" i="1" dirty="0" err="1">
                <a:solidFill>
                  <a:schemeClr val="tx1"/>
                </a:solidFill>
              </a:rPr>
              <a:t>зростаня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їх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участі</a:t>
            </a:r>
            <a:r>
              <a:rPr lang="ru-RU" sz="3200" b="1" i="1" dirty="0">
                <a:solidFill>
                  <a:schemeClr val="tx1"/>
                </a:solidFill>
              </a:rPr>
              <a:t> та </a:t>
            </a:r>
            <a:r>
              <a:rPr lang="ru-RU" sz="3200" b="1" i="1" dirty="0" err="1">
                <a:solidFill>
                  <a:schemeClr val="tx1"/>
                </a:solidFill>
              </a:rPr>
              <a:t>ролі</a:t>
            </a:r>
            <a:r>
              <a:rPr lang="ru-RU" sz="3200" b="1" i="1" dirty="0">
                <a:solidFill>
                  <a:schemeClr val="tx1"/>
                </a:solidFill>
              </a:rPr>
              <a:t> в </a:t>
            </a:r>
            <a:r>
              <a:rPr lang="ru-RU" sz="3200" b="1" i="1" dirty="0" err="1">
                <a:solidFill>
                  <a:schemeClr val="tx1"/>
                </a:solidFill>
              </a:rPr>
              <a:t>економічному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житті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країни</a:t>
            </a:r>
            <a:r>
              <a:rPr lang="ru-RU" sz="3200" b="1" i="1" dirty="0">
                <a:solidFill>
                  <a:schemeClr val="tx1"/>
                </a:solidFill>
              </a:rPr>
              <a:t> та </a:t>
            </a:r>
            <a:r>
              <a:rPr lang="ru-RU" sz="3200" b="1" i="1" dirty="0" err="1">
                <a:solidFill>
                  <a:schemeClr val="tx1"/>
                </a:solidFill>
              </a:rPr>
              <a:t>господарському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житті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родини</a:t>
            </a:r>
            <a:r>
              <a:rPr lang="ru-RU" sz="3200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0" y="548680"/>
            <a:ext cx="439249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01922"/>
            <a:ext cx="8229600" cy="4525963"/>
          </a:xfrm>
        </p:spPr>
        <p:txBody>
          <a:bodyPr>
            <a:normAutofit/>
          </a:bodyPr>
          <a:lstStyle/>
          <a:p>
            <a:pPr marL="274320" lvl="1" indent="0" algn="ctr">
              <a:buNone/>
            </a:pPr>
            <a:r>
              <a:rPr lang="ru-RU" sz="2800" dirty="0" err="1" smtClean="0"/>
              <a:t>Шлюбні</a:t>
            </a:r>
            <a:r>
              <a:rPr lang="ru-RU" sz="2800" dirty="0" smtClean="0"/>
              <a:t> </a:t>
            </a:r>
            <a:r>
              <a:rPr lang="ru-RU" sz="2800" dirty="0" err="1"/>
              <a:t>відносини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трансформувалися</a:t>
            </a:r>
            <a:r>
              <a:rPr lang="ru-RU" sz="2800" dirty="0"/>
              <a:t> </a:t>
            </a:r>
            <a:r>
              <a:rPr lang="ru-RU" sz="2800" dirty="0" err="1"/>
              <a:t>відповідно</a:t>
            </a:r>
            <a:r>
              <a:rPr lang="ru-RU" sz="2800" dirty="0"/>
              <a:t> </a:t>
            </a:r>
            <a:r>
              <a:rPr lang="ru-RU" sz="2800" dirty="0" smtClean="0"/>
              <a:t>до </a:t>
            </a:r>
            <a:r>
              <a:rPr lang="ru-RU" sz="2800" dirty="0" err="1" smtClean="0"/>
              <a:t>змін</a:t>
            </a:r>
            <a:r>
              <a:rPr lang="ru-RU" sz="2800" dirty="0" smtClean="0"/>
              <a:t> у </a:t>
            </a:r>
            <a:r>
              <a:rPr lang="ru-RU" sz="2800" dirty="0" err="1" smtClean="0"/>
              <a:t>суспільстві</a:t>
            </a:r>
            <a:r>
              <a:rPr lang="ru-RU" sz="2800" dirty="0"/>
              <a:t>: </a:t>
            </a:r>
            <a:r>
              <a:rPr lang="ru-RU" sz="2800" dirty="0" err="1"/>
              <a:t>збільшилось</a:t>
            </a:r>
            <a:r>
              <a:rPr lang="ru-RU" sz="2800" dirty="0"/>
              <a:t> число </a:t>
            </a:r>
            <a:r>
              <a:rPr lang="ru-RU" sz="2800" dirty="0" err="1" smtClean="0"/>
              <a:t>неповних</a:t>
            </a:r>
            <a:r>
              <a:rPr lang="ru-RU" sz="2800" dirty="0" smtClean="0"/>
              <a:t> </a:t>
            </a:r>
            <a:r>
              <a:rPr lang="ru-RU" sz="2800" dirty="0"/>
              <a:t>родин </a:t>
            </a:r>
            <a:r>
              <a:rPr lang="ru-RU" sz="2800" dirty="0" smtClean="0"/>
              <a:t>на </a:t>
            </a:r>
            <a:r>
              <a:rPr lang="ru-RU" sz="2800" dirty="0" err="1"/>
              <a:t>чолі</a:t>
            </a:r>
            <a:r>
              <a:rPr lang="ru-RU" sz="2800" dirty="0"/>
              <a:t> з </a:t>
            </a:r>
            <a:r>
              <a:rPr lang="ru-RU" sz="2800" dirty="0" err="1"/>
              <a:t>жінками</a:t>
            </a:r>
            <a:r>
              <a:rPr lang="ru-RU" sz="2800" dirty="0"/>
              <a:t>, </a:t>
            </a:r>
            <a:r>
              <a:rPr lang="ru-RU" sz="2800" dirty="0" err="1" smtClean="0"/>
              <a:t>незаміжніх</a:t>
            </a:r>
            <a:r>
              <a:rPr lang="ru-RU" sz="2800" dirty="0" smtClean="0"/>
              <a:t> </a:t>
            </a:r>
            <a:r>
              <a:rPr lang="ru-RU" sz="2800" dirty="0" err="1"/>
              <a:t>молодих</a:t>
            </a:r>
            <a:r>
              <a:rPr lang="ru-RU" sz="2800" dirty="0"/>
              <a:t> </a:t>
            </a:r>
            <a:r>
              <a:rPr lang="ru-RU" sz="2800" dirty="0" err="1"/>
              <a:t>жінок</a:t>
            </a:r>
            <a:r>
              <a:rPr lang="ru-RU" sz="2800" dirty="0"/>
              <a:t>, </a:t>
            </a:r>
            <a:r>
              <a:rPr lang="ru-RU" sz="2800" dirty="0" err="1"/>
              <a:t>вдів</a:t>
            </a:r>
            <a:r>
              <a:rPr lang="ru-RU" sz="2800" dirty="0"/>
              <a:t>. </a:t>
            </a:r>
            <a:r>
              <a:rPr lang="ru-RU" sz="2800" dirty="0" err="1"/>
              <a:t>Ці</a:t>
            </a:r>
            <a:r>
              <a:rPr lang="ru-RU" sz="2800" dirty="0"/>
              <a:t> </a:t>
            </a:r>
            <a:r>
              <a:rPr lang="ru-RU" sz="2800" dirty="0" err="1"/>
              <a:t>процеси</a:t>
            </a:r>
            <a:r>
              <a:rPr lang="ru-RU" sz="2800" dirty="0"/>
              <a:t> </a:t>
            </a:r>
            <a:r>
              <a:rPr lang="ru-RU" sz="2800" dirty="0" err="1"/>
              <a:t>призводили</a:t>
            </a:r>
            <a:r>
              <a:rPr lang="ru-RU" sz="2800" dirty="0"/>
              <a:t> до росту </a:t>
            </a:r>
            <a:r>
              <a:rPr lang="ru-RU" sz="2800" dirty="0" err="1"/>
              <a:t>самостійності</a:t>
            </a:r>
            <a:r>
              <a:rPr lang="ru-RU" sz="2800" dirty="0"/>
              <a:t>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жінок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712879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3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44" y="21382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err="1"/>
              <a:t>Жіноча</a:t>
            </a:r>
            <a:r>
              <a:rPr lang="ru-RU" sz="4400" dirty="0"/>
              <a:t> </a:t>
            </a:r>
            <a:r>
              <a:rPr lang="ru-RU" sz="4400" dirty="0" err="1"/>
              <a:t>освіта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За </a:t>
            </a:r>
            <a:r>
              <a:rPr lang="ru-RU" sz="2800" dirty="0" err="1"/>
              <a:t>даними</a:t>
            </a:r>
            <a:r>
              <a:rPr lang="ru-RU" sz="2800" dirty="0"/>
              <a:t> 1897 р. </a:t>
            </a:r>
            <a:r>
              <a:rPr lang="ru-RU" sz="2800" dirty="0" err="1"/>
              <a:t>лише</a:t>
            </a:r>
            <a:r>
              <a:rPr lang="ru-RU" sz="2800" dirty="0"/>
              <a:t> 13,7 % </a:t>
            </a:r>
            <a:r>
              <a:rPr lang="ru-RU" sz="2800" dirty="0" err="1"/>
              <a:t>жінок</a:t>
            </a:r>
            <a:r>
              <a:rPr lang="ru-RU" sz="2800" dirty="0"/>
              <a:t> у </a:t>
            </a:r>
            <a:r>
              <a:rPr lang="ru-RU" sz="2800" dirty="0" err="1"/>
              <a:t>порівнянні</a:t>
            </a:r>
            <a:r>
              <a:rPr lang="ru-RU" sz="2800" dirty="0"/>
              <a:t> з </a:t>
            </a:r>
            <a:r>
              <a:rPr lang="ru-RU" sz="2800" dirty="0" smtClean="0"/>
              <a:t>39,1% </a:t>
            </a:r>
            <a:r>
              <a:rPr lang="ru-RU" sz="2800" dirty="0" err="1"/>
              <a:t>чоловіків</a:t>
            </a:r>
            <a:r>
              <a:rPr lang="ru-RU" sz="2800" dirty="0"/>
              <a:t> у </a:t>
            </a:r>
            <a:r>
              <a:rPr lang="ru-RU" sz="2800" dirty="0" err="1"/>
              <a:t>віці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9 та 49 роками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письменними</a:t>
            </a:r>
            <a:r>
              <a:rPr lang="ru-RU" sz="2800" dirty="0"/>
              <a:t>, а у </a:t>
            </a:r>
            <a:r>
              <a:rPr lang="ru-RU" sz="2800" dirty="0" err="1"/>
              <a:t>віці</a:t>
            </a:r>
            <a:r>
              <a:rPr lang="ru-RU" sz="2800" dirty="0"/>
              <a:t> </a:t>
            </a:r>
            <a:r>
              <a:rPr lang="ru-RU" sz="2800" dirty="0" err="1"/>
              <a:t>понад</a:t>
            </a:r>
            <a:r>
              <a:rPr lang="ru-RU" sz="2800" dirty="0"/>
              <a:t> 50 </a:t>
            </a:r>
            <a:r>
              <a:rPr lang="ru-RU" sz="2800" dirty="0" err="1"/>
              <a:t>років</a:t>
            </a:r>
            <a:r>
              <a:rPr lang="ru-RU" sz="2800" dirty="0"/>
              <a:t> – 6,5 % </a:t>
            </a:r>
            <a:r>
              <a:rPr lang="ru-RU" sz="2800" dirty="0" err="1"/>
              <a:t>жінок</a:t>
            </a:r>
            <a:r>
              <a:rPr lang="ru-RU" sz="2800" dirty="0"/>
              <a:t> та 20,5 % </a:t>
            </a:r>
            <a:r>
              <a:rPr lang="ru-RU" sz="2800" dirty="0" err="1"/>
              <a:t>чоловіків</a:t>
            </a:r>
            <a:r>
              <a:rPr lang="ru-RU" sz="2800" dirty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24" y="2923666"/>
            <a:ext cx="5594970" cy="358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6139721"/>
            <a:ext cx="2896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/>
              <a:t>Земська</a:t>
            </a:r>
            <a:r>
              <a:rPr lang="ru-RU" b="1" i="1" dirty="0"/>
              <a:t> школа </a:t>
            </a:r>
            <a:r>
              <a:rPr lang="ru-RU" b="1" i="1" dirty="0" err="1"/>
              <a:t>поч</a:t>
            </a:r>
            <a:r>
              <a:rPr lang="ru-RU" b="1" i="1" dirty="0"/>
              <a:t>. ХХ ст.</a:t>
            </a:r>
          </a:p>
        </p:txBody>
      </p:sp>
    </p:spTree>
    <p:extLst>
      <p:ext uri="{BB962C8B-B14F-4D97-AF65-F5344CB8AC3E}">
        <p14:creationId xmlns:p14="http://schemas.microsoft.com/office/powerpoint/2010/main" val="1056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25658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800" dirty="0"/>
              <a:t>У 1917 р. </a:t>
            </a:r>
            <a:r>
              <a:rPr lang="ru-RU" sz="2800" dirty="0" err="1"/>
              <a:t>ситуація</a:t>
            </a:r>
            <a:r>
              <a:rPr lang="ru-RU" sz="2800" dirty="0"/>
              <a:t> у </a:t>
            </a:r>
            <a:r>
              <a:rPr lang="ru-RU" sz="2800" dirty="0" err="1"/>
              <a:t>царині</a:t>
            </a:r>
            <a:r>
              <a:rPr lang="ru-RU" sz="2800" dirty="0"/>
              <a:t> </a:t>
            </a:r>
            <a:r>
              <a:rPr lang="ru-RU" sz="2800" dirty="0" err="1"/>
              <a:t>жіночої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 </a:t>
            </a:r>
            <a:r>
              <a:rPr lang="ru-RU" sz="2800" dirty="0" err="1"/>
              <a:t>дещо</a:t>
            </a:r>
            <a:r>
              <a:rPr lang="ru-RU" sz="2800" dirty="0"/>
              <a:t> </a:t>
            </a:r>
            <a:r>
              <a:rPr lang="ru-RU" sz="2800" dirty="0" err="1"/>
              <a:t>змінилася</a:t>
            </a:r>
            <a:r>
              <a:rPr lang="ru-RU" sz="2800" dirty="0"/>
              <a:t>. </a:t>
            </a:r>
            <a:r>
              <a:rPr lang="ru-RU" sz="2800" dirty="0" err="1"/>
              <a:t>Згідно</a:t>
            </a:r>
            <a:r>
              <a:rPr lang="ru-RU" sz="2800" dirty="0"/>
              <a:t> правил </a:t>
            </a:r>
            <a:r>
              <a:rPr lang="ru-RU" sz="2800" dirty="0" err="1"/>
              <a:t>прийому</a:t>
            </a:r>
            <a:r>
              <a:rPr lang="ru-RU" sz="2800" dirty="0"/>
              <a:t> до </a:t>
            </a:r>
            <a:r>
              <a:rPr lang="ru-RU" sz="2800" dirty="0" err="1"/>
              <a:t>університетів</a:t>
            </a:r>
            <a:r>
              <a:rPr lang="ru-RU" sz="2800" dirty="0"/>
              <a:t> на 1917 – 1918 </a:t>
            </a:r>
            <a:r>
              <a:rPr lang="ru-RU" sz="2800" dirty="0" err="1"/>
              <a:t>рр</a:t>
            </a:r>
            <a:r>
              <a:rPr lang="ru-RU" sz="2800" dirty="0"/>
              <a:t>., </a:t>
            </a:r>
            <a:r>
              <a:rPr lang="ru-RU" sz="2800" dirty="0" err="1"/>
              <a:t>від</a:t>
            </a:r>
            <a:r>
              <a:rPr lang="ru-RU" sz="2800" dirty="0"/>
              <a:t> 13 </a:t>
            </a:r>
            <a:r>
              <a:rPr lang="ru-RU" sz="2800" dirty="0" err="1"/>
              <a:t>червня</a:t>
            </a:r>
            <a:r>
              <a:rPr lang="ru-RU" sz="2800" dirty="0"/>
              <a:t> 1917 р.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3200" i="1" dirty="0" smtClean="0"/>
              <a:t>«</a:t>
            </a:r>
            <a:r>
              <a:rPr lang="ru-RU" sz="3200" i="1" dirty="0"/>
              <a:t>в студенты университета принимаются на одинаковых основаниях лица обоего пола без различия национальности и вероисповеданий, получившие от мужских гимназий ведомства Министерства Народного Просвещения аттестаты или свидетельства зрелости или равносильные им свидетельства» </a:t>
            </a:r>
          </a:p>
        </p:txBody>
      </p:sp>
    </p:spTree>
    <p:extLst>
      <p:ext uri="{BB962C8B-B14F-4D97-AF65-F5344CB8AC3E}">
        <p14:creationId xmlns:p14="http://schemas.microsoft.com/office/powerpoint/2010/main" val="16602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1917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могли </a:t>
            </a:r>
            <a:r>
              <a:rPr lang="ru-RU" dirty="0" err="1"/>
              <a:t>здобути</a:t>
            </a:r>
            <a:r>
              <a:rPr lang="ru-RU" dirty="0"/>
              <a:t> </a:t>
            </a:r>
            <a:r>
              <a:rPr lang="ru-RU" dirty="0" err="1"/>
              <a:t>медичну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у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Жіночому</a:t>
            </a:r>
            <a:r>
              <a:rPr lang="ru-RU" dirty="0"/>
              <a:t> </a:t>
            </a:r>
            <a:r>
              <a:rPr lang="ru-RU" dirty="0" err="1"/>
              <a:t>Медичному</a:t>
            </a:r>
            <a:r>
              <a:rPr lang="ru-RU" dirty="0"/>
              <a:t> </a:t>
            </a:r>
            <a:r>
              <a:rPr lang="ru-RU" dirty="0" err="1"/>
              <a:t>Інституті</a:t>
            </a:r>
            <a:r>
              <a:rPr lang="ru-RU" dirty="0"/>
              <a:t>, на </a:t>
            </a:r>
            <a:r>
              <a:rPr lang="ru-RU" dirty="0" err="1"/>
              <a:t>медичному</a:t>
            </a:r>
            <a:r>
              <a:rPr lang="ru-RU" dirty="0"/>
              <a:t> </a:t>
            </a:r>
            <a:r>
              <a:rPr lang="ru-RU" dirty="0" err="1"/>
              <a:t>факультеті</a:t>
            </a:r>
            <a:r>
              <a:rPr lang="ru-RU" dirty="0"/>
              <a:t> </a:t>
            </a:r>
            <a:r>
              <a:rPr lang="ru-RU" dirty="0" err="1"/>
              <a:t>Київських</a:t>
            </a:r>
            <a:r>
              <a:rPr lang="ru-RU" dirty="0"/>
              <a:t> </a:t>
            </a:r>
            <a:r>
              <a:rPr lang="ru-RU" dirty="0" err="1"/>
              <a:t>Жіночих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Курсах, </a:t>
            </a:r>
            <a:r>
              <a:rPr lang="ru-RU" dirty="0" err="1"/>
              <a:t>Харківському</a:t>
            </a:r>
            <a:r>
              <a:rPr lang="ru-RU" dirty="0"/>
              <a:t> </a:t>
            </a:r>
            <a:r>
              <a:rPr lang="ru-RU" dirty="0" err="1"/>
              <a:t>Жіночому</a:t>
            </a:r>
            <a:r>
              <a:rPr lang="ru-RU" dirty="0"/>
              <a:t> </a:t>
            </a:r>
            <a:r>
              <a:rPr lang="ru-RU" dirty="0" err="1"/>
              <a:t>Медичному</a:t>
            </a:r>
            <a:r>
              <a:rPr lang="ru-RU" dirty="0"/>
              <a:t> </a:t>
            </a:r>
            <a:r>
              <a:rPr lang="ru-RU" dirty="0" err="1"/>
              <a:t>Інституті</a:t>
            </a:r>
            <a:r>
              <a:rPr lang="ru-RU" dirty="0"/>
              <a:t>, на </a:t>
            </a:r>
            <a:r>
              <a:rPr lang="ru-RU" dirty="0" err="1"/>
              <a:t>Одеських</a:t>
            </a:r>
            <a:r>
              <a:rPr lang="ru-RU" dirty="0"/>
              <a:t> </a:t>
            </a:r>
            <a:r>
              <a:rPr lang="ru-RU" dirty="0" err="1"/>
              <a:t>Жіночих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smtClean="0"/>
              <a:t>Курсах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85" y="2132856"/>
            <a:ext cx="71691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8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497" y="764704"/>
            <a:ext cx="3240360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err="1" smtClean="0"/>
              <a:t>Збільшилась</a:t>
            </a:r>
            <a:r>
              <a:rPr lang="ru-RU" sz="2800" dirty="0" smtClean="0"/>
              <a:t>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суто</a:t>
            </a:r>
            <a:r>
              <a:rPr lang="ru-RU" sz="2800" dirty="0"/>
              <a:t> </a:t>
            </a:r>
            <a:r>
              <a:rPr lang="ru-RU" sz="2800" dirty="0" err="1"/>
              <a:t>жіночих</a:t>
            </a:r>
            <a:r>
              <a:rPr lang="ru-RU" sz="2800" dirty="0"/>
              <a:t> </a:t>
            </a:r>
            <a:r>
              <a:rPr lang="ru-RU" sz="2800" dirty="0" err="1"/>
              <a:t>освітніх</a:t>
            </a:r>
            <a:r>
              <a:rPr lang="ru-RU" sz="2800" dirty="0"/>
              <a:t> </a:t>
            </a:r>
            <a:r>
              <a:rPr lang="ru-RU" sz="2800" dirty="0" err="1"/>
              <a:t>установ</a:t>
            </a:r>
            <a:r>
              <a:rPr lang="ru-RU" sz="2800" dirty="0"/>
              <a:t>,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слухачок</a:t>
            </a:r>
            <a:r>
              <a:rPr lang="ru-RU" sz="2800" dirty="0"/>
              <a:t>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спектр </a:t>
            </a:r>
            <a:r>
              <a:rPr lang="ru-RU" sz="2800" dirty="0" err="1"/>
              <a:t>навчальних</a:t>
            </a:r>
            <a:r>
              <a:rPr lang="ru-RU" sz="2800" dirty="0"/>
              <a:t> </a:t>
            </a:r>
            <a:r>
              <a:rPr lang="ru-RU" sz="2800" dirty="0" err="1"/>
              <a:t>дисциплін</a:t>
            </a:r>
            <a:r>
              <a:rPr lang="ru-RU" sz="2800" dirty="0"/>
              <a:t>. </a:t>
            </a:r>
            <a:r>
              <a:rPr lang="ru-RU" sz="2800" dirty="0" err="1"/>
              <a:t>Здобуваючи</a:t>
            </a:r>
            <a:r>
              <a:rPr lang="ru-RU" sz="2800" dirty="0"/>
              <a:t> </a:t>
            </a:r>
            <a:r>
              <a:rPr lang="ru-RU" sz="2800" dirty="0" err="1"/>
              <a:t>освіту</a:t>
            </a:r>
            <a:r>
              <a:rPr lang="ru-RU" sz="2800" dirty="0"/>
              <a:t>, </a:t>
            </a:r>
            <a:r>
              <a:rPr lang="ru-RU" sz="2800" dirty="0" err="1" smtClean="0"/>
              <a:t>жінки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залучалися</a:t>
            </a:r>
            <a:r>
              <a:rPr lang="ru-RU" sz="2800" dirty="0" smtClean="0"/>
              <a:t> </a:t>
            </a:r>
            <a:r>
              <a:rPr lang="ru-RU" sz="2800" dirty="0"/>
              <a:t>до </a:t>
            </a:r>
            <a:r>
              <a:rPr lang="ru-RU" sz="2800" dirty="0" err="1"/>
              <a:t>громадсько-політичної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, ставали </a:t>
            </a:r>
            <a:r>
              <a:rPr lang="ru-RU" sz="2800" dirty="0" err="1"/>
              <a:t>активними</a:t>
            </a:r>
            <a:r>
              <a:rPr lang="ru-RU" sz="2800" dirty="0"/>
              <a:t> </a:t>
            </a:r>
            <a:r>
              <a:rPr lang="ru-RU" sz="2800" dirty="0" err="1"/>
              <a:t>суб’єктами</a:t>
            </a:r>
            <a:r>
              <a:rPr lang="ru-RU" sz="2800" dirty="0"/>
              <a:t> </a:t>
            </a:r>
            <a:r>
              <a:rPr lang="ru-RU" sz="2800" dirty="0" err="1"/>
              <a:t>суспільного</a:t>
            </a:r>
            <a:r>
              <a:rPr lang="ru-RU" sz="2800" dirty="0"/>
              <a:t> </a:t>
            </a:r>
            <a:r>
              <a:rPr lang="ru-RU" sz="2800" dirty="0" err="1" smtClean="0"/>
              <a:t>життя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92" y="1052736"/>
            <a:ext cx="534678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5661248"/>
            <a:ext cx="3649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Вихованки</a:t>
            </a:r>
            <a:r>
              <a:rPr lang="ru-RU" i="1" dirty="0"/>
              <a:t> </a:t>
            </a:r>
            <a:r>
              <a:rPr lang="ru-RU" i="1" dirty="0" err="1"/>
              <a:t>жіночої</a:t>
            </a:r>
            <a:r>
              <a:rPr lang="ru-RU" i="1" dirty="0"/>
              <a:t> </a:t>
            </a:r>
            <a:r>
              <a:rPr lang="ru-RU" i="1" dirty="0" err="1"/>
              <a:t>гімназії</a:t>
            </a:r>
            <a:r>
              <a:rPr lang="ru-RU" i="1" dirty="0"/>
              <a:t> 1917 р.</a:t>
            </a:r>
          </a:p>
        </p:txBody>
      </p:sp>
    </p:spTree>
    <p:extLst>
      <p:ext uri="{BB962C8B-B14F-4D97-AF65-F5344CB8AC3E}">
        <p14:creationId xmlns:p14="http://schemas.microsoft.com/office/powerpoint/2010/main" val="19594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 </a:t>
            </a:r>
            <a:r>
              <a:rPr lang="ru-RU" sz="4000" dirty="0" err="1"/>
              <a:t>Зайнятість</a:t>
            </a:r>
            <a:r>
              <a:rPr lang="ru-RU" sz="4000" dirty="0"/>
              <a:t> </a:t>
            </a:r>
            <a:r>
              <a:rPr lang="ru-RU" sz="4000" dirty="0" err="1"/>
              <a:t>жінок</a:t>
            </a:r>
            <a:r>
              <a:rPr lang="ru-RU" sz="40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у </a:t>
            </a:r>
            <a:r>
              <a:rPr lang="ru-RU" sz="4000" dirty="0" err="1"/>
              <a:t>професійних</a:t>
            </a:r>
            <a:r>
              <a:rPr lang="ru-RU" sz="4000" dirty="0"/>
              <a:t> сферах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1917 р. </a:t>
            </a:r>
            <a:r>
              <a:rPr lang="ru-RU" dirty="0" err="1"/>
              <a:t>жінки</a:t>
            </a:r>
            <a:r>
              <a:rPr lang="ru-RU" dirty="0"/>
              <a:t> становили 41 %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 </a:t>
            </a:r>
            <a:r>
              <a:rPr lang="ru-RU" dirty="0" err="1"/>
              <a:t>важкої</a:t>
            </a:r>
            <a:r>
              <a:rPr lang="ru-RU" dirty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працювала</a:t>
            </a:r>
            <a:r>
              <a:rPr lang="ru-RU" dirty="0"/>
              <a:t> на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 smtClean="0"/>
              <a:t>підприємствах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0" y="2708920"/>
            <a:ext cx="6746031" cy="356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8287" y="6276800"/>
            <a:ext cx="3374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Робітниці</a:t>
            </a:r>
            <a:r>
              <a:rPr lang="ru-RU" i="1" dirty="0"/>
              <a:t> </a:t>
            </a:r>
            <a:r>
              <a:rPr lang="ru-RU" i="1" dirty="0" err="1"/>
              <a:t>телефонних</a:t>
            </a:r>
            <a:r>
              <a:rPr lang="ru-RU" i="1" dirty="0"/>
              <a:t> </a:t>
            </a:r>
            <a:r>
              <a:rPr lang="ru-RU" i="1" dirty="0" err="1"/>
              <a:t>станцій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157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135</TotalTime>
  <Words>550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Паркет</vt:lpstr>
      <vt:lpstr>Новий образ жінки на початку ХХ століття</vt:lpstr>
      <vt:lpstr>Демографія</vt:lpstr>
      <vt:lpstr>Презентация PowerPoint</vt:lpstr>
      <vt:lpstr>Презентация PowerPoint</vt:lpstr>
      <vt:lpstr>Жіноча освіта</vt:lpstr>
      <vt:lpstr>Презентация PowerPoint</vt:lpstr>
      <vt:lpstr>Презентация PowerPoint</vt:lpstr>
      <vt:lpstr>Презентация PowerPoint</vt:lpstr>
      <vt:lpstr> Зайнятість жінок  у професійних сферах</vt:lpstr>
      <vt:lpstr>Жінки-машиністки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14</cp:revision>
  <dcterms:created xsi:type="dcterms:W3CDTF">2019-01-28T16:41:53Z</dcterms:created>
  <dcterms:modified xsi:type="dcterms:W3CDTF">2019-11-01T13:22:04Z</dcterms:modified>
</cp:coreProperties>
</file>