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5"/>
  </p:notesMasterIdLst>
  <p:sldIdLst>
    <p:sldId id="256" r:id="rId2"/>
    <p:sldId id="257" r:id="rId3"/>
    <p:sldId id="285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70" r:id="rId13"/>
    <p:sldId id="272" r:id="rId14"/>
    <p:sldId id="274" r:id="rId15"/>
    <p:sldId id="273" r:id="rId16"/>
    <p:sldId id="275" r:id="rId17"/>
    <p:sldId id="276" r:id="rId18"/>
    <p:sldId id="277" r:id="rId19"/>
    <p:sldId id="278" r:id="rId20"/>
    <p:sldId id="280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54"/>
    <a:srgbClr val="FF6161"/>
    <a:srgbClr val="3F7144"/>
    <a:srgbClr val="FF9900"/>
    <a:srgbClr val="FF1111"/>
    <a:srgbClr val="FF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92DBD-3C9B-44F1-8888-DCC3105FF864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CDD5-4003-4464-AA0D-FFE21AF76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38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CDD5-4003-4464-AA0D-FFE21AF7634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Природн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</a:rPr>
              <a:t>і та синтетичні органічні сполуки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3505200"/>
            <a:ext cx="4320480" cy="1752600"/>
          </a:xfrm>
        </p:spPr>
        <p:txBody>
          <a:bodyPr/>
          <a:lstStyle/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8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144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dirty="0"/>
              <a:t>Каучук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Високоеластичний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матеріал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рослинного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який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застосовується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для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виготовлення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ґуми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ґумових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виробів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. Каучук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міститься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в молочному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соці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гевеї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, кок-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сагизу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та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інших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рослин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каучуконосів</a:t>
            </a:r>
            <a:r>
              <a:rPr lang="ru-RU" sz="2800" dirty="0">
                <a:solidFill>
                  <a:schemeClr val="tx2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9" y="3429000"/>
            <a:ext cx="6422982" cy="308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4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FF6161"/>
                </a:solidFill>
              </a:rPr>
              <a:t>Синтетичні матеріали</a:t>
            </a:r>
            <a:endParaRPr lang="ru-RU" dirty="0">
              <a:solidFill>
                <a:srgbClr val="FF616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Синтетичні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матеріали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—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речовини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виготовляються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інших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більш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простих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речовин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методом </a:t>
            </a:r>
            <a:r>
              <a:rPr lang="ru-RU" sz="3200" dirty="0" err="1">
                <a:solidFill>
                  <a:schemeClr val="bg1">
                    <a:lumMod val="50000"/>
                  </a:schemeClr>
                </a:solidFill>
              </a:rPr>
              <a:t>органічного</a:t>
            </a:r>
            <a:r>
              <a:rPr lang="ru-RU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</a:rPr>
              <a:t>синтезу 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16366"/>
            <a:ext cx="5976562" cy="337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3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Полімери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Полімери</a:t>
            </a:r>
            <a:r>
              <a:rPr lang="ru-RU" sz="2800" dirty="0"/>
              <a:t> (гр. </a:t>
            </a:r>
            <a:r>
              <a:rPr lang="ru-RU" sz="2800" dirty="0" err="1"/>
              <a:t>polimeres</a:t>
            </a:r>
            <a:r>
              <a:rPr lang="ru-RU" sz="2800" dirty="0"/>
              <a:t> – «</a:t>
            </a:r>
            <a:r>
              <a:rPr lang="ru-RU" sz="2800" dirty="0" err="1"/>
              <a:t>багато</a:t>
            </a:r>
            <a:r>
              <a:rPr lang="ru-RU" sz="2800" dirty="0"/>
              <a:t> </a:t>
            </a:r>
            <a:r>
              <a:rPr lang="ru-RU" sz="2800" dirty="0" err="1"/>
              <a:t>частин</a:t>
            </a:r>
            <a:r>
              <a:rPr lang="ru-RU" sz="2800" dirty="0"/>
              <a:t>») – </a:t>
            </a:r>
            <a:r>
              <a:rPr lang="ru-RU" sz="2800" dirty="0" err="1"/>
              <a:t>це</a:t>
            </a:r>
            <a:r>
              <a:rPr lang="ru-RU" sz="2800" dirty="0"/>
              <a:t> </a:t>
            </a:r>
            <a:r>
              <a:rPr lang="ru-RU" sz="2800" dirty="0" err="1"/>
              <a:t>продукти</a:t>
            </a:r>
            <a:r>
              <a:rPr lang="ru-RU" sz="2800" dirty="0"/>
              <a:t> </a:t>
            </a:r>
            <a:r>
              <a:rPr lang="ru-RU" sz="2800" dirty="0" err="1"/>
              <a:t>сполучення</a:t>
            </a:r>
            <a:r>
              <a:rPr lang="ru-RU" sz="2800" dirty="0"/>
              <a:t> </a:t>
            </a:r>
            <a:r>
              <a:rPr lang="ru-RU" sz="2800" dirty="0" err="1"/>
              <a:t>багатьох</a:t>
            </a:r>
            <a:r>
              <a:rPr lang="ru-RU" sz="2800" dirty="0"/>
              <a:t> </a:t>
            </a:r>
            <a:r>
              <a:rPr lang="ru-RU" sz="2800" dirty="0" err="1"/>
              <a:t>однакових</a:t>
            </a:r>
            <a:r>
              <a:rPr lang="ru-RU" sz="2800" dirty="0"/>
              <a:t> молекул в одну </a:t>
            </a:r>
            <a:r>
              <a:rPr lang="ru-RU" sz="2800" dirty="0" err="1"/>
              <a:t>велику</a:t>
            </a:r>
            <a:r>
              <a:rPr lang="ru-RU" sz="2800" dirty="0"/>
              <a:t> молекулу,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змінюються</a:t>
            </a:r>
            <a:r>
              <a:rPr lang="ru-RU" sz="2800" dirty="0"/>
              <a:t> </a:t>
            </a:r>
            <a:r>
              <a:rPr lang="ru-RU" sz="2800" dirty="0" err="1"/>
              <a:t>властивості</a:t>
            </a:r>
            <a:r>
              <a:rPr lang="ru-RU" sz="2800" dirty="0"/>
              <a:t> </a:t>
            </a:r>
            <a:r>
              <a:rPr lang="ru-RU" sz="2800" dirty="0" err="1"/>
              <a:t>вихідного</a:t>
            </a:r>
            <a:r>
              <a:rPr lang="ru-RU" sz="2800" dirty="0"/>
              <a:t> продукту.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4136"/>
            <a:ext cx="6768752" cy="31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40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2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784976" cy="5784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Біля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80%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продукції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електротехнічної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промисловості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випускається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з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використанням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полімерів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, 1/5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всіх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добутих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полімерів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використовують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 у </a:t>
            </a:r>
            <a:r>
              <a:rPr lang="ru-RU" sz="4800" dirty="0" err="1">
                <a:solidFill>
                  <a:schemeClr val="accent2">
                    <a:lumMod val="50000"/>
                  </a:schemeClr>
                </a:solidFill>
              </a:rPr>
              <a:t>машинобудуванні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613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Полівінілхлорид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Полівінілхлорид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широко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використовують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виготовлення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лінолеуму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лицювальної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плитки, </a:t>
            </a:r>
            <a:r>
              <a:rPr lang="ru-RU" sz="4800" dirty="0" err="1" smtClean="0">
                <a:solidFill>
                  <a:schemeClr val="bg2">
                    <a:lumMod val="10000"/>
                  </a:schemeClr>
                </a:solidFill>
              </a:rPr>
              <a:t>водопровідних</a:t>
            </a:r>
            <a:r>
              <a:rPr lang="ru-RU" sz="48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як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ізоляційний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матеріал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для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електричних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bg2">
                    <a:lumMod val="10000"/>
                  </a:schemeClr>
                </a:solidFill>
              </a:rPr>
              <a:t>проводів</a:t>
            </a:r>
            <a:r>
              <a:rPr lang="ru-RU" sz="4800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966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>
            <a:alpha val="4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Полістирол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1"/>
            <a:ext cx="8445624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</a:rPr>
              <a:t>Полістирол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– для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виготовлення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посуду,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іграшок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лицювальної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плитки.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Полімери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стиролу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займають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третє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місце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у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світовому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виробництві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пластмас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61048"/>
            <a:ext cx="4464496" cy="27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2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744416" cy="257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5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3E54"/>
                </a:solidFill>
              </a:rPr>
              <a:t>Полівінілхлорид</a:t>
            </a:r>
            <a:endParaRPr lang="ru-RU" dirty="0">
              <a:solidFill>
                <a:srgbClr val="003E5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rgbClr val="003E54"/>
                </a:solidFill>
              </a:rPr>
              <a:t>Поліпропілен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міцніший</a:t>
            </a:r>
            <a:r>
              <a:rPr lang="ru-RU" sz="4000" dirty="0">
                <a:solidFill>
                  <a:srgbClr val="003E54"/>
                </a:solidFill>
              </a:rPr>
              <a:t> за </a:t>
            </a:r>
            <a:r>
              <a:rPr lang="ru-RU" sz="4000" dirty="0" err="1">
                <a:solidFill>
                  <a:srgbClr val="003E54"/>
                </a:solidFill>
              </a:rPr>
              <a:t>поліетилен</a:t>
            </a:r>
            <a:r>
              <a:rPr lang="ru-RU" sz="4000" dirty="0">
                <a:solidFill>
                  <a:srgbClr val="003E54"/>
                </a:solidFill>
              </a:rPr>
              <a:t>. </a:t>
            </a:r>
            <a:r>
              <a:rPr lang="ru-RU" sz="4000" dirty="0" err="1">
                <a:solidFill>
                  <a:srgbClr val="003E54"/>
                </a:solidFill>
              </a:rPr>
              <a:t>Це</a:t>
            </a:r>
            <a:r>
              <a:rPr lang="ru-RU" sz="4000" dirty="0">
                <a:solidFill>
                  <a:srgbClr val="003E54"/>
                </a:solidFill>
              </a:rPr>
              <a:t> тверда, жирна на </a:t>
            </a:r>
            <a:r>
              <a:rPr lang="ru-RU" sz="4000" dirty="0" err="1">
                <a:solidFill>
                  <a:srgbClr val="003E54"/>
                </a:solidFill>
              </a:rPr>
              <a:t>дотик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речовина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молочнобілого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кольору</a:t>
            </a:r>
            <a:r>
              <a:rPr lang="ru-RU" sz="4000" dirty="0">
                <a:solidFill>
                  <a:srgbClr val="003E54"/>
                </a:solidFill>
              </a:rPr>
              <a:t>. </a:t>
            </a:r>
            <a:r>
              <a:rPr lang="ru-RU" sz="4000" dirty="0" err="1">
                <a:solidFill>
                  <a:srgbClr val="003E54"/>
                </a:solidFill>
              </a:rPr>
              <a:t>Недоліком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цієї</a:t>
            </a:r>
            <a:r>
              <a:rPr lang="ru-RU" sz="4000" dirty="0">
                <a:solidFill>
                  <a:srgbClr val="003E54"/>
                </a:solidFill>
              </a:rPr>
              <a:t> </a:t>
            </a:r>
            <a:r>
              <a:rPr lang="ru-RU" sz="4000" dirty="0" err="1">
                <a:solidFill>
                  <a:srgbClr val="003E54"/>
                </a:solidFill>
              </a:rPr>
              <a:t>пластмаси</a:t>
            </a:r>
            <a:r>
              <a:rPr lang="ru-RU" sz="4000" dirty="0">
                <a:solidFill>
                  <a:srgbClr val="003E54"/>
                </a:solidFill>
              </a:rPr>
              <a:t> є </a:t>
            </a:r>
            <a:r>
              <a:rPr lang="ru-RU" sz="4000" dirty="0" err="1">
                <a:solidFill>
                  <a:srgbClr val="003E54"/>
                </a:solidFill>
              </a:rPr>
              <a:t>чутливість</a:t>
            </a:r>
            <a:r>
              <a:rPr lang="ru-RU" sz="4000" dirty="0">
                <a:solidFill>
                  <a:srgbClr val="003E54"/>
                </a:solidFill>
              </a:rPr>
              <a:t> до </a:t>
            </a:r>
            <a:r>
              <a:rPr lang="ru-RU" sz="4000" dirty="0" err="1">
                <a:solidFill>
                  <a:srgbClr val="003E54"/>
                </a:solidFill>
              </a:rPr>
              <a:t>світла</a:t>
            </a:r>
            <a:r>
              <a:rPr lang="ru-RU" sz="4000" dirty="0">
                <a:solidFill>
                  <a:srgbClr val="003E54"/>
                </a:solidFill>
              </a:rPr>
              <a:t>, </a:t>
            </a:r>
            <a:r>
              <a:rPr lang="ru-RU" sz="4000" dirty="0" err="1">
                <a:solidFill>
                  <a:srgbClr val="003E54"/>
                </a:solidFill>
              </a:rPr>
              <a:t>кисню</a:t>
            </a:r>
            <a:r>
              <a:rPr lang="ru-RU" sz="4000" dirty="0">
                <a:solidFill>
                  <a:srgbClr val="003E54"/>
                </a:solidFill>
              </a:rPr>
              <a:t>, </a:t>
            </a:r>
            <a:r>
              <a:rPr lang="ru-RU" sz="4000" dirty="0" err="1">
                <a:solidFill>
                  <a:srgbClr val="003E54"/>
                </a:solidFill>
              </a:rPr>
              <a:t>крихкість</a:t>
            </a:r>
            <a:r>
              <a:rPr lang="ru-RU" sz="4000" dirty="0">
                <a:solidFill>
                  <a:srgbClr val="003E54"/>
                </a:solidFill>
              </a:rPr>
              <a:t> на </a:t>
            </a:r>
            <a:r>
              <a:rPr lang="ru-RU" sz="4000" dirty="0" err="1">
                <a:solidFill>
                  <a:srgbClr val="003E54"/>
                </a:solidFill>
              </a:rPr>
              <a:t>холоді</a:t>
            </a:r>
            <a:r>
              <a:rPr lang="ru-RU" sz="4000" dirty="0">
                <a:solidFill>
                  <a:srgbClr val="003E5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41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161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500" dirty="0" err="1"/>
              <a:t>Використовується</a:t>
            </a:r>
            <a:r>
              <a:rPr lang="ru-RU" sz="3500" dirty="0"/>
              <a:t> для </a:t>
            </a:r>
            <a:r>
              <a:rPr lang="ru-RU" sz="3500" dirty="0" err="1"/>
              <a:t>виробництва</a:t>
            </a:r>
            <a:r>
              <a:rPr lang="ru-RU" sz="3500" dirty="0"/>
              <a:t> деталей машин, труб </a:t>
            </a:r>
            <a:r>
              <a:rPr lang="ru-RU" sz="3500" dirty="0" err="1"/>
              <a:t>гарячого</a:t>
            </a:r>
            <a:r>
              <a:rPr lang="ru-RU" sz="3500" dirty="0"/>
              <a:t> </a:t>
            </a:r>
            <a:r>
              <a:rPr lang="ru-RU" sz="3500" dirty="0" err="1"/>
              <a:t>водопостачання</a:t>
            </a:r>
            <a:r>
              <a:rPr lang="ru-RU" sz="3500" dirty="0"/>
              <a:t>, деталей </a:t>
            </a:r>
            <a:r>
              <a:rPr lang="ru-RU" sz="3500" dirty="0" err="1"/>
              <a:t>різноманітних</a:t>
            </a:r>
            <a:r>
              <a:rPr lang="ru-RU" sz="3500" dirty="0"/>
              <a:t> </a:t>
            </a:r>
            <a:r>
              <a:rPr lang="ru-RU" sz="3500" dirty="0" err="1"/>
              <a:t>апаратів</a:t>
            </a:r>
            <a:r>
              <a:rPr lang="ru-RU" sz="3500" dirty="0"/>
              <a:t>, </a:t>
            </a:r>
            <a:r>
              <a:rPr lang="ru-RU" sz="3500" dirty="0" err="1"/>
              <a:t>плівок</a:t>
            </a:r>
            <a:r>
              <a:rPr lang="ru-RU" sz="3500" dirty="0"/>
              <a:t>, </a:t>
            </a:r>
            <a:r>
              <a:rPr lang="ru-RU" sz="3500" dirty="0" err="1" smtClean="0"/>
              <a:t>високотривких</a:t>
            </a:r>
            <a:r>
              <a:rPr lang="ru-RU" sz="3500" dirty="0" smtClean="0"/>
              <a:t> </a:t>
            </a:r>
            <a:r>
              <a:rPr lang="ru-RU" sz="3500" dirty="0" err="1"/>
              <a:t>ізоляційних</a:t>
            </a:r>
            <a:r>
              <a:rPr lang="ru-RU" sz="3500" dirty="0"/>
              <a:t> </a:t>
            </a:r>
            <a:r>
              <a:rPr lang="ru-RU" sz="3500" dirty="0" err="1"/>
              <a:t>матеріалів</a:t>
            </a:r>
            <a:endParaRPr lang="ru-RU" sz="35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29000"/>
            <a:ext cx="6984776" cy="328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1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барвники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36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З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відкриттям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. М.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Зініним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простого й доступного способу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добування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бензену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аніліну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–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вихідного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продукту для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добування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анілінових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барвників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відкрилась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нова ера у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їх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</a:rPr>
              <a:t>виробництві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3" y="3978612"/>
            <a:ext cx="8820472" cy="284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92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2520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err="1">
                <a:solidFill>
                  <a:srgbClr val="FF6161"/>
                </a:solidFill>
              </a:rPr>
              <a:t>Утворення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барвників</a:t>
            </a:r>
            <a:r>
              <a:rPr lang="ru-RU" sz="3600" dirty="0">
                <a:solidFill>
                  <a:srgbClr val="FF6161"/>
                </a:solidFill>
              </a:rPr>
              <a:t> з </a:t>
            </a:r>
            <a:r>
              <a:rPr lang="ru-RU" sz="3600" dirty="0" err="1">
                <a:solidFill>
                  <a:srgbClr val="FF6161"/>
                </a:solidFill>
              </a:rPr>
              <a:t>аніліну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ґрунтується</a:t>
            </a:r>
            <a:r>
              <a:rPr lang="ru-RU" sz="3600" dirty="0">
                <a:solidFill>
                  <a:srgbClr val="FF6161"/>
                </a:solidFill>
              </a:rPr>
              <a:t> на </a:t>
            </a:r>
            <a:r>
              <a:rPr lang="ru-RU" sz="3600" dirty="0" err="1">
                <a:solidFill>
                  <a:srgbClr val="FF6161"/>
                </a:solidFill>
              </a:rPr>
              <a:t>його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великій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реакційній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здатності</a:t>
            </a:r>
            <a:r>
              <a:rPr lang="ru-RU" sz="3600" dirty="0">
                <a:solidFill>
                  <a:srgbClr val="FF6161"/>
                </a:solidFill>
              </a:rPr>
              <a:t>. </a:t>
            </a:r>
            <a:r>
              <a:rPr lang="ru-RU" sz="3600" dirty="0" err="1">
                <a:solidFill>
                  <a:srgbClr val="FF6161"/>
                </a:solidFill>
              </a:rPr>
              <a:t>Анілін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окислюється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окиснювачами</a:t>
            </a:r>
            <a:r>
              <a:rPr lang="ru-RU" sz="3600" dirty="0">
                <a:solidFill>
                  <a:srgbClr val="FF6161"/>
                </a:solidFill>
              </a:rPr>
              <a:t>, в </a:t>
            </a:r>
            <a:r>
              <a:rPr lang="ru-RU" sz="3600" dirty="0" err="1">
                <a:solidFill>
                  <a:srgbClr val="FF6161"/>
                </a:solidFill>
              </a:rPr>
              <a:t>результаті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чого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змінює</a:t>
            </a:r>
            <a:r>
              <a:rPr lang="ru-RU" sz="3600" dirty="0">
                <a:solidFill>
                  <a:srgbClr val="FF6161"/>
                </a:solidFill>
              </a:rPr>
              <a:t> </a:t>
            </a:r>
            <a:r>
              <a:rPr lang="ru-RU" sz="3600" dirty="0" err="1">
                <a:solidFill>
                  <a:srgbClr val="FF6161"/>
                </a:solidFill>
              </a:rPr>
              <a:t>забарвлення</a:t>
            </a:r>
            <a:r>
              <a:rPr lang="ru-RU" sz="2800" dirty="0">
                <a:solidFill>
                  <a:srgbClr val="FF6161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69513"/>
            <a:ext cx="7272808" cy="32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363272" cy="21602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vi-VN" sz="4400" dirty="0" smtClean="0">
                <a:solidFill>
                  <a:schemeClr val="accent2">
                    <a:lumMod val="75000"/>
                  </a:schemeClr>
                </a:solidFill>
              </a:rPr>
              <a:t>Органічні сполуки </a:t>
            </a:r>
            <a:r>
              <a:rPr lang="vi-VN" sz="4400" dirty="0">
                <a:solidFill>
                  <a:schemeClr val="accent2">
                    <a:lumMod val="75000"/>
                  </a:schemeClr>
                </a:solidFill>
              </a:rPr>
              <a:t>— клас сполук, в склад яких входить хімічний елемент </a:t>
            </a:r>
            <a:r>
              <a:rPr lang="vi-VN" sz="4400" dirty="0" smtClean="0">
                <a:solidFill>
                  <a:schemeClr val="accent2">
                    <a:lumMod val="75000"/>
                  </a:schemeClr>
                </a:solidFill>
              </a:rPr>
              <a:t>Карбон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858" y="3140968"/>
            <a:ext cx="57912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Гормони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352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Гормони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гр. </a:t>
            </a:r>
            <a:r>
              <a:rPr lang="en-US" sz="2800" dirty="0" err="1">
                <a:solidFill>
                  <a:schemeClr val="accent4">
                    <a:lumMod val="50000"/>
                  </a:schemeClr>
                </a:solidFill>
              </a:rPr>
              <a:t>hormanio</a:t>
            </a:r>
            <a:r>
              <a:rPr lang="en-US" sz="2800" dirty="0">
                <a:solidFill>
                  <a:schemeClr val="accent4">
                    <a:lumMod val="50000"/>
                  </a:schemeClr>
                </a:solidFill>
              </a:rPr>
              <a:t> – «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рухаю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», «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збуджую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») –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це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біологічно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активні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речовини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виділяються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залозами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внутрішньої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секреції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в кров та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рідину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тканин й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регулюють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найважливіші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функції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</a:rPr>
              <a:t>організму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89040"/>
            <a:ext cx="6286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6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7144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Отрутохімікати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(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пестициди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Хімічні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речовини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які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застосовують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сільському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господарстві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для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боротьби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з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різними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</a:rPr>
              <a:t> видами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</a:rPr>
              <a:t>організмів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7620000" cy="310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57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Волокнисті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00200"/>
            <a:ext cx="4186808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rgbClr val="FF6161"/>
                </a:solidFill>
              </a:rPr>
              <a:t>У </a:t>
            </a:r>
            <a:r>
              <a:rPr lang="ru-RU" sz="4000" dirty="0" err="1">
                <a:solidFill>
                  <a:srgbClr val="FF6161"/>
                </a:solidFill>
              </a:rPr>
              <a:t>міру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збільшення</a:t>
            </a:r>
            <a:r>
              <a:rPr lang="ru-RU" sz="4000" dirty="0">
                <a:solidFill>
                  <a:srgbClr val="FF6161"/>
                </a:solidFill>
              </a:rPr>
              <a:t> потреб </a:t>
            </a:r>
            <a:r>
              <a:rPr lang="ru-RU" sz="4000" dirty="0" err="1">
                <a:solidFill>
                  <a:srgbClr val="FF6161"/>
                </a:solidFill>
              </a:rPr>
              <a:t>населення</a:t>
            </a:r>
            <a:r>
              <a:rPr lang="ru-RU" sz="4000" dirty="0">
                <a:solidFill>
                  <a:srgbClr val="FF6161"/>
                </a:solidFill>
              </a:rPr>
              <a:t> в тканинах й </a:t>
            </a:r>
            <a:r>
              <a:rPr lang="ru-RU" sz="4000" dirty="0" err="1">
                <a:solidFill>
                  <a:srgbClr val="FF6161"/>
                </a:solidFill>
              </a:rPr>
              <a:t>розвитку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техніки</a:t>
            </a:r>
            <a:r>
              <a:rPr lang="ru-RU" sz="4000" dirty="0">
                <a:solidFill>
                  <a:srgbClr val="FF6161"/>
                </a:solidFill>
              </a:rPr>
              <a:t>, стала </a:t>
            </a:r>
            <a:r>
              <a:rPr lang="ru-RU" sz="4000" dirty="0" err="1">
                <a:solidFill>
                  <a:srgbClr val="FF6161"/>
                </a:solidFill>
              </a:rPr>
              <a:t>гостро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відчуватися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нестача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волокнистих</a:t>
            </a:r>
            <a:r>
              <a:rPr lang="ru-RU" sz="4000" dirty="0">
                <a:solidFill>
                  <a:srgbClr val="FF6161"/>
                </a:solidFill>
              </a:rPr>
              <a:t> </a:t>
            </a:r>
            <a:r>
              <a:rPr lang="ru-RU" sz="4000" dirty="0" err="1">
                <a:solidFill>
                  <a:srgbClr val="FF6161"/>
                </a:solidFill>
              </a:rPr>
              <a:t>матеріалів</a:t>
            </a:r>
            <a:r>
              <a:rPr lang="ru-RU" dirty="0">
                <a:solidFill>
                  <a:srgbClr val="FF6161"/>
                </a:solidFill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5493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811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dirty="0" err="1" smtClean="0">
                <a:solidFill>
                  <a:srgbClr val="92D050"/>
                </a:solidFill>
              </a:rPr>
              <a:t>Дякую</a:t>
            </a:r>
            <a:r>
              <a:rPr lang="ru-RU" sz="8800" dirty="0" smtClean="0">
                <a:solidFill>
                  <a:srgbClr val="92D050"/>
                </a:solidFill>
              </a:rPr>
              <a:t> за </a:t>
            </a:r>
            <a:r>
              <a:rPr lang="ru-RU" sz="8800" dirty="0" err="1" smtClean="0">
                <a:solidFill>
                  <a:srgbClr val="92D050"/>
                </a:solidFill>
              </a:rPr>
              <a:t>увагу</a:t>
            </a:r>
            <a:endParaRPr lang="ru-RU" sz="8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85" y="1412776"/>
            <a:ext cx="8229600" cy="2814800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Одні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цих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матеріалів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мають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рослинне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складаються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целюлози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як,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наприклад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льон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конопля,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бавовна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й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інші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тваринного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походження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складаються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білків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вовна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шерсть,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шовк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" y="4149080"/>
            <a:ext cx="2689733" cy="2406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61048"/>
            <a:ext cx="3096344" cy="22097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994" y="4149080"/>
            <a:ext cx="2629268" cy="249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0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9376"/>
          </a:xfrm>
        </p:spPr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барвники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64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Ще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близько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ста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років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тому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застосовувалися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природні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барвники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які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добували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із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соків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різних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рослин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, з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тіл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комах,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залоз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молюсків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живуть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на </a:t>
            </a:r>
            <a:r>
              <a:rPr lang="ru-RU" sz="3200" dirty="0" err="1">
                <a:solidFill>
                  <a:schemeClr val="bg2">
                    <a:lumMod val="25000"/>
                  </a:schemeClr>
                </a:solidFill>
              </a:rPr>
              <a:t>дні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 моря – багрянок.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6" y="3964767"/>
            <a:ext cx="7920880" cy="276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764704"/>
            <a:ext cx="4906888" cy="57214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Червону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фарбу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кармін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виготовляли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з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висушених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самок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кошенілі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– комах,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що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живуть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на кактусах в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Америці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, а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також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з дерева –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червоного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сандала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352839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9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Синю </a:t>
            </a:r>
            <a:r>
              <a:rPr lang="ru-RU" sz="3600" dirty="0" err="1"/>
              <a:t>фарбу</a:t>
            </a:r>
            <a:r>
              <a:rPr lang="ru-RU" sz="3600" dirty="0"/>
              <a:t> </a:t>
            </a:r>
            <a:r>
              <a:rPr lang="ru-RU" sz="3600" dirty="0" err="1"/>
              <a:t>індиго</a:t>
            </a:r>
            <a:r>
              <a:rPr lang="ru-RU" sz="3600" dirty="0"/>
              <a:t> </a:t>
            </a:r>
            <a:r>
              <a:rPr lang="ru-RU" sz="3600" dirty="0" err="1"/>
              <a:t>добували</a:t>
            </a:r>
            <a:r>
              <a:rPr lang="ru-RU" sz="3600" dirty="0"/>
              <a:t> з </a:t>
            </a:r>
            <a:r>
              <a:rPr lang="ru-RU" sz="3600" dirty="0" err="1"/>
              <a:t>рослини</a:t>
            </a:r>
            <a:r>
              <a:rPr lang="ru-RU" sz="3600" dirty="0"/>
              <a:t> </a:t>
            </a:r>
            <a:r>
              <a:rPr lang="ru-RU" sz="3600" dirty="0" err="1" smtClean="0"/>
              <a:t>індигоноски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77220"/>
            <a:ext cx="7272808" cy="43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2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1503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Жовту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фарбу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добували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з дерева – </a:t>
            </a:r>
            <a:r>
              <a:rPr lang="ru-RU" sz="4000" dirty="0" err="1">
                <a:solidFill>
                  <a:schemeClr val="bg2">
                    <a:lumMod val="25000"/>
                  </a:schemeClr>
                </a:solidFill>
              </a:rPr>
              <a:t>жовтого</a:t>
            </a:r>
            <a:r>
              <a:rPr lang="ru-RU" sz="4000" dirty="0">
                <a:solidFill>
                  <a:schemeClr val="bg2">
                    <a:lumMod val="25000"/>
                  </a:schemeClr>
                </a:solidFill>
              </a:rPr>
              <a:t> сандала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2009"/>
            <a:ext cx="7776864" cy="427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4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8219256" cy="663352"/>
          </a:xfrm>
        </p:spPr>
        <p:txBody>
          <a:bodyPr>
            <a:noAutofit/>
          </a:bodyPr>
          <a:lstStyle/>
          <a:p>
            <a:r>
              <a:rPr lang="ru-RU" sz="4400" dirty="0" err="1">
                <a:solidFill>
                  <a:schemeClr val="accent4">
                    <a:lumMod val="75000"/>
                  </a:schemeClr>
                </a:solidFill>
              </a:rPr>
              <a:t>Віск</a:t>
            </a:r>
            <a:endParaRPr lang="ru-RU" sz="4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340768"/>
            <a:ext cx="3672408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Деякі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рослини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покривають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ним тоненьким шаром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свої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стебла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листя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й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оболонки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наземних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частин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рослин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,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виконує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захисні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err="1">
                <a:solidFill>
                  <a:schemeClr val="accent4">
                    <a:lumMod val="75000"/>
                  </a:schemeClr>
                </a:solidFill>
              </a:rPr>
              <a:t>функції</a:t>
            </a:r>
            <a:r>
              <a:rPr lang="ru-RU" sz="3200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95" y="1340769"/>
            <a:ext cx="48161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6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35360"/>
          </a:xfrm>
        </p:spPr>
        <p:txBody>
          <a:bodyPr/>
          <a:lstStyle/>
          <a:p>
            <a:r>
              <a:rPr lang="ru-RU" dirty="0">
                <a:solidFill>
                  <a:srgbClr val="FFCC00"/>
                </a:solidFill>
              </a:rPr>
              <a:t>Смоли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96752"/>
            <a:ext cx="8373616" cy="1612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rgbClr val="FFCC00"/>
                </a:solidFill>
              </a:rPr>
              <a:t>Дуже</a:t>
            </a:r>
            <a:r>
              <a:rPr lang="ru-RU" sz="2800" dirty="0">
                <a:solidFill>
                  <a:srgbClr val="FFCC00"/>
                </a:solidFill>
              </a:rPr>
              <a:t> </a:t>
            </a:r>
            <a:r>
              <a:rPr lang="ru-RU" sz="2800" dirty="0" err="1">
                <a:solidFill>
                  <a:srgbClr val="FFCC00"/>
                </a:solidFill>
              </a:rPr>
              <a:t>складні</a:t>
            </a:r>
            <a:r>
              <a:rPr lang="ru-RU" sz="2800" dirty="0">
                <a:solidFill>
                  <a:srgbClr val="FFCC00"/>
                </a:solidFill>
              </a:rPr>
              <a:t> за </a:t>
            </a:r>
            <a:r>
              <a:rPr lang="ru-RU" sz="2800" dirty="0" err="1">
                <a:solidFill>
                  <a:srgbClr val="FFCC00"/>
                </a:solidFill>
              </a:rPr>
              <a:t>хімічним</a:t>
            </a:r>
            <a:r>
              <a:rPr lang="ru-RU" sz="2800" dirty="0">
                <a:solidFill>
                  <a:srgbClr val="FFCC00"/>
                </a:solidFill>
              </a:rPr>
              <a:t> складом </a:t>
            </a:r>
            <a:r>
              <a:rPr lang="ru-RU" sz="2800" dirty="0" err="1">
                <a:solidFill>
                  <a:srgbClr val="FFCC00"/>
                </a:solidFill>
              </a:rPr>
              <a:t>речовини</a:t>
            </a:r>
            <a:r>
              <a:rPr lang="ru-RU" sz="2800" dirty="0">
                <a:solidFill>
                  <a:srgbClr val="FFCC00"/>
                </a:solidFill>
              </a:rPr>
              <a:t>. Вони </a:t>
            </a:r>
            <a:r>
              <a:rPr lang="ru-RU" sz="2800" dirty="0" err="1">
                <a:solidFill>
                  <a:srgbClr val="FFCC00"/>
                </a:solidFill>
              </a:rPr>
              <a:t>служать</a:t>
            </a:r>
            <a:r>
              <a:rPr lang="ru-RU" sz="2800" dirty="0">
                <a:solidFill>
                  <a:srgbClr val="FFCC00"/>
                </a:solidFill>
              </a:rPr>
              <a:t> </a:t>
            </a:r>
            <a:r>
              <a:rPr lang="ru-RU" sz="2800" dirty="0" err="1">
                <a:solidFill>
                  <a:srgbClr val="FFCC00"/>
                </a:solidFill>
              </a:rPr>
              <a:t>пластирем</a:t>
            </a:r>
            <a:r>
              <a:rPr lang="ru-RU" sz="2800" dirty="0">
                <a:solidFill>
                  <a:srgbClr val="FFCC00"/>
                </a:solidFill>
              </a:rPr>
              <a:t> у </a:t>
            </a:r>
            <a:r>
              <a:rPr lang="ru-RU" sz="2800" dirty="0" err="1">
                <a:solidFill>
                  <a:srgbClr val="FFCC00"/>
                </a:solidFill>
              </a:rPr>
              <a:t>випадку</a:t>
            </a:r>
            <a:r>
              <a:rPr lang="ru-RU" sz="2800" dirty="0">
                <a:solidFill>
                  <a:srgbClr val="FFCC00"/>
                </a:solidFill>
              </a:rPr>
              <a:t> </a:t>
            </a:r>
            <a:r>
              <a:rPr lang="ru-RU" sz="2800" dirty="0" err="1">
                <a:solidFill>
                  <a:srgbClr val="FFCC00"/>
                </a:solidFill>
              </a:rPr>
              <a:t>поранення</a:t>
            </a:r>
            <a:r>
              <a:rPr lang="ru-RU" sz="2800" dirty="0">
                <a:solidFill>
                  <a:srgbClr val="FFCC00"/>
                </a:solidFill>
              </a:rPr>
              <a:t> </a:t>
            </a:r>
            <a:r>
              <a:rPr lang="ru-RU" sz="2800" dirty="0" err="1" smtClean="0">
                <a:solidFill>
                  <a:srgbClr val="FFCC00"/>
                </a:solidFill>
              </a:rPr>
              <a:t>рослини</a:t>
            </a:r>
            <a:endParaRPr lang="ru-RU" sz="2800" dirty="0">
              <a:solidFill>
                <a:srgbClr val="FFCC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64904"/>
            <a:ext cx="7776864" cy="4042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4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</TotalTime>
  <Words>484</Words>
  <Application>Microsoft Office PowerPoint</Application>
  <PresentationFormat>Экран (4:3)</PresentationFormat>
  <Paragraphs>38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Ясность</vt:lpstr>
      <vt:lpstr>Природні та синтетичні органічні сполуки</vt:lpstr>
      <vt:lpstr>Презентация PowerPoint</vt:lpstr>
      <vt:lpstr>Волокна</vt:lpstr>
      <vt:lpstr>Природні барвники</vt:lpstr>
      <vt:lpstr>Презентация PowerPoint</vt:lpstr>
      <vt:lpstr>Презентация PowerPoint</vt:lpstr>
      <vt:lpstr>Презентация PowerPoint</vt:lpstr>
      <vt:lpstr>Віск</vt:lpstr>
      <vt:lpstr>Смоли</vt:lpstr>
      <vt:lpstr>Каучук</vt:lpstr>
      <vt:lpstr>Синтетичні матеріали</vt:lpstr>
      <vt:lpstr>Полімери</vt:lpstr>
      <vt:lpstr>Презентация PowerPoint</vt:lpstr>
      <vt:lpstr>Полівінілхлорид</vt:lpstr>
      <vt:lpstr>Полістирол</vt:lpstr>
      <vt:lpstr>Полівінілхлорид</vt:lpstr>
      <vt:lpstr>Презентация PowerPoint</vt:lpstr>
      <vt:lpstr>Синтетичні барвники</vt:lpstr>
      <vt:lpstr>Презентация PowerPoint</vt:lpstr>
      <vt:lpstr>Гормони</vt:lpstr>
      <vt:lpstr>Отрутохімікати (пестициди)</vt:lpstr>
      <vt:lpstr>Волокнисті матеріали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12</cp:revision>
  <dcterms:created xsi:type="dcterms:W3CDTF">2018-05-07T15:24:06Z</dcterms:created>
  <dcterms:modified xsi:type="dcterms:W3CDTF">2019-11-01T12:29:28Z</dcterms:modified>
</cp:coreProperties>
</file>