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33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301208"/>
            <a:ext cx="5637010" cy="882119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uk-UA" sz="6000" dirty="0" smtClean="0"/>
              <a:t>Як у дітей </a:t>
            </a:r>
            <a:r>
              <a:rPr lang="uk-UA" sz="6000" dirty="0" err="1" smtClean="0"/>
              <a:t>зявилися</a:t>
            </a:r>
            <a:r>
              <a:rPr lang="uk-UA" sz="6000" dirty="0" smtClean="0"/>
              <a:t> права?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019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7" b="89941" l="2013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3717032"/>
            <a:ext cx="3024336" cy="17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821488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Одним з перших </a:t>
            </a:r>
            <a:r>
              <a:rPr lang="ru-RU" sz="3200" dirty="0" err="1"/>
              <a:t>кроків</a:t>
            </a:r>
            <a:r>
              <a:rPr lang="ru-RU" sz="3200" dirty="0"/>
              <a:t> </a:t>
            </a:r>
            <a:r>
              <a:rPr lang="ru-RU" sz="3200" dirty="0" err="1"/>
              <a:t>Генеральної</a:t>
            </a:r>
            <a:r>
              <a:rPr lang="ru-RU" sz="3200" dirty="0"/>
              <a:t> </a:t>
            </a:r>
            <a:r>
              <a:rPr lang="ru-RU" sz="3200" dirty="0" err="1"/>
              <a:t>Асамблеї</a:t>
            </a:r>
            <a:r>
              <a:rPr lang="ru-RU" sz="3200" dirty="0"/>
              <a:t> ООН </a:t>
            </a:r>
            <a:r>
              <a:rPr lang="ru-RU" sz="3200" dirty="0" err="1"/>
              <a:t>щодо</a:t>
            </a:r>
            <a:r>
              <a:rPr lang="ru-RU" sz="3200" dirty="0"/>
              <a:t> </a:t>
            </a:r>
            <a:r>
              <a:rPr lang="ru-RU" sz="3200" dirty="0" err="1"/>
              <a:t>захисту</a:t>
            </a:r>
            <a:r>
              <a:rPr lang="ru-RU" sz="3200" dirty="0"/>
              <a:t> прав </a:t>
            </a:r>
            <a:r>
              <a:rPr lang="ru-RU" sz="3200" dirty="0" err="1"/>
              <a:t>дітей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створення</a:t>
            </a:r>
            <a:r>
              <a:rPr lang="ru-RU" sz="3200" dirty="0"/>
              <a:t> в 1946 </a:t>
            </a:r>
            <a:r>
              <a:rPr lang="ru-RU" sz="3200" dirty="0" err="1"/>
              <a:t>році</a:t>
            </a:r>
            <a:r>
              <a:rPr lang="ru-RU" sz="3200" dirty="0"/>
              <a:t> </a:t>
            </a:r>
            <a:r>
              <a:rPr lang="ru-RU" sz="3200" dirty="0" err="1"/>
              <a:t>Дитячого</a:t>
            </a:r>
            <a:r>
              <a:rPr lang="ru-RU" sz="3200" dirty="0"/>
              <a:t> фонду ООН (ЮНІСЕФ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4" y="3191084"/>
            <a:ext cx="5480960" cy="310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5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7920880" cy="5289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Через два роки, в 1948 </a:t>
            </a:r>
            <a:r>
              <a:rPr lang="ru-RU" sz="3600" dirty="0" err="1"/>
              <a:t>році</a:t>
            </a:r>
            <a:r>
              <a:rPr lang="ru-RU" sz="3600" dirty="0"/>
              <a:t> Генеральною </a:t>
            </a:r>
            <a:r>
              <a:rPr lang="ru-RU" sz="3600" dirty="0" err="1"/>
              <a:t>Асамблеєю</a:t>
            </a:r>
            <a:r>
              <a:rPr lang="ru-RU" sz="3600" dirty="0"/>
              <a:t> </a:t>
            </a:r>
            <a:r>
              <a:rPr lang="ru-RU" sz="3600" dirty="0" err="1"/>
              <a:t>була</a:t>
            </a:r>
            <a:r>
              <a:rPr lang="ru-RU" sz="3600" dirty="0"/>
              <a:t> </a:t>
            </a:r>
            <a:r>
              <a:rPr lang="ru-RU" sz="3600" dirty="0" err="1"/>
              <a:t>прийнята</a:t>
            </a:r>
            <a:r>
              <a:rPr lang="ru-RU" sz="3600" dirty="0"/>
              <a:t> </a:t>
            </a:r>
            <a:r>
              <a:rPr lang="ru-RU" sz="3600" dirty="0" err="1"/>
              <a:t>Загальна</a:t>
            </a:r>
            <a:r>
              <a:rPr lang="ru-RU" sz="3600" dirty="0"/>
              <a:t> </a:t>
            </a:r>
            <a:r>
              <a:rPr lang="ru-RU" sz="3600" dirty="0" err="1"/>
              <a:t>декларація</a:t>
            </a:r>
            <a:r>
              <a:rPr lang="ru-RU" sz="3600" dirty="0"/>
              <a:t> прав </a:t>
            </a:r>
            <a:r>
              <a:rPr lang="ru-RU" sz="3600" dirty="0" err="1"/>
              <a:t>людини</a:t>
            </a:r>
            <a:r>
              <a:rPr lang="ru-RU" sz="3600" dirty="0"/>
              <a:t>. В </a:t>
            </a:r>
            <a:r>
              <a:rPr lang="ru-RU" sz="3600" dirty="0" err="1"/>
              <a:t>її</a:t>
            </a:r>
            <a:r>
              <a:rPr lang="ru-RU" sz="3600" dirty="0"/>
              <a:t> </a:t>
            </a:r>
            <a:r>
              <a:rPr lang="ru-RU" sz="3600" dirty="0" err="1"/>
              <a:t>положеннях</a:t>
            </a:r>
            <a:r>
              <a:rPr lang="ru-RU" sz="3600" dirty="0"/>
              <a:t> і </a:t>
            </a:r>
            <a:r>
              <a:rPr lang="ru-RU" sz="3600" dirty="0" err="1"/>
              <a:t>положеннях</a:t>
            </a:r>
            <a:r>
              <a:rPr lang="ru-RU" sz="3600" dirty="0"/>
              <a:t> </a:t>
            </a:r>
            <a:r>
              <a:rPr lang="ru-RU" sz="3600" dirty="0" err="1"/>
              <a:t>Міжнародних</a:t>
            </a:r>
            <a:r>
              <a:rPr lang="ru-RU" sz="3600" dirty="0"/>
              <a:t> </a:t>
            </a:r>
            <a:r>
              <a:rPr lang="ru-RU" sz="3600" dirty="0" err="1"/>
              <a:t>пактів</a:t>
            </a:r>
            <a:r>
              <a:rPr lang="ru-RU" sz="3600" dirty="0"/>
              <a:t> 1966 року,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стосуються</a:t>
            </a:r>
            <a:r>
              <a:rPr lang="ru-RU" sz="3600" dirty="0"/>
              <a:t> прав </a:t>
            </a:r>
            <a:r>
              <a:rPr lang="ru-RU" sz="3600" dirty="0" err="1"/>
              <a:t>людини</a:t>
            </a:r>
            <a:r>
              <a:rPr lang="ru-RU" sz="3600" dirty="0"/>
              <a:t>, </a:t>
            </a:r>
            <a:r>
              <a:rPr lang="ru-RU" sz="3600" dirty="0" err="1"/>
              <a:t>визнається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діти</a:t>
            </a:r>
            <a:r>
              <a:rPr lang="ru-RU" sz="3600" dirty="0"/>
              <a:t> є </a:t>
            </a:r>
            <a:r>
              <a:rPr lang="ru-RU" sz="3600" dirty="0" err="1"/>
              <a:t>об'єктом</a:t>
            </a:r>
            <a:r>
              <a:rPr lang="ru-RU" sz="3600" dirty="0"/>
              <a:t> особливого </a:t>
            </a:r>
            <a:r>
              <a:rPr lang="ru-RU" sz="3600" dirty="0" err="1"/>
              <a:t>захисту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9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ерший акт </a:t>
            </a:r>
            <a:r>
              <a:rPr lang="ru-RU" dirty="0"/>
              <a:t>ООН,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прав </a:t>
            </a:r>
            <a:r>
              <a:rPr lang="ru-RU" dirty="0" err="1"/>
              <a:t>дітей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844824"/>
            <a:ext cx="7200800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Генеральною </a:t>
            </a:r>
            <a:r>
              <a:rPr lang="ru-RU" sz="2800" dirty="0" err="1"/>
              <a:t>Асамблеєю</a:t>
            </a:r>
            <a:r>
              <a:rPr lang="ru-RU" sz="2800" dirty="0"/>
              <a:t> в 1959 </a:t>
            </a:r>
            <a:r>
              <a:rPr lang="ru-RU" sz="2800" dirty="0" err="1"/>
              <a:t>році</a:t>
            </a:r>
            <a:r>
              <a:rPr lang="ru-RU" sz="2800" dirty="0"/>
              <a:t> </a:t>
            </a:r>
            <a:r>
              <a:rPr lang="ru-RU" sz="2800" dirty="0" err="1" smtClean="0"/>
              <a:t>прийняла</a:t>
            </a:r>
            <a:r>
              <a:rPr lang="ru-RU" sz="2800" dirty="0" smtClean="0"/>
              <a:t> </a:t>
            </a:r>
            <a:r>
              <a:rPr lang="ru-RU" sz="2800" dirty="0" err="1" smtClean="0"/>
              <a:t>Декларацію</a:t>
            </a:r>
            <a:r>
              <a:rPr lang="ru-RU" sz="2800" dirty="0" smtClean="0"/>
              <a:t> </a:t>
            </a:r>
            <a:r>
              <a:rPr lang="ru-RU" sz="2800" dirty="0"/>
              <a:t>прав </a:t>
            </a:r>
            <a:r>
              <a:rPr lang="ru-RU" sz="2800" dirty="0" err="1"/>
              <a:t>дитини</a:t>
            </a:r>
            <a:r>
              <a:rPr lang="ru-RU" sz="2800" dirty="0"/>
              <a:t>,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були</a:t>
            </a:r>
            <a:r>
              <a:rPr lang="ru-RU" sz="2800" dirty="0"/>
              <a:t> </a:t>
            </a:r>
            <a:r>
              <a:rPr lang="ru-RU" sz="2800" dirty="0" err="1"/>
              <a:t>сформульовані</a:t>
            </a:r>
            <a:r>
              <a:rPr lang="ru-RU" sz="2800" dirty="0"/>
              <a:t> десять </a:t>
            </a:r>
            <a:r>
              <a:rPr lang="ru-RU" sz="2800" dirty="0" err="1"/>
              <a:t>принципів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дії</a:t>
            </a:r>
            <a:r>
              <a:rPr lang="ru-RU" sz="2800" dirty="0"/>
              <a:t> </a:t>
            </a:r>
            <a:r>
              <a:rPr lang="ru-RU" sz="2800" dirty="0" err="1"/>
              <a:t>всіх</a:t>
            </a:r>
            <a:r>
              <a:rPr lang="ru-RU" sz="2800" dirty="0"/>
              <a:t>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відповідає</a:t>
            </a:r>
            <a:r>
              <a:rPr lang="ru-RU" sz="2800" dirty="0"/>
              <a:t> за </a:t>
            </a:r>
            <a:r>
              <a:rPr lang="ru-RU" sz="2800" dirty="0" err="1"/>
              <a:t>здійснення</a:t>
            </a:r>
            <a:r>
              <a:rPr lang="ru-RU" sz="2800" dirty="0"/>
              <a:t> </a:t>
            </a:r>
            <a:r>
              <a:rPr lang="ru-RU" sz="2800" dirty="0" err="1"/>
              <a:t>всієї</a:t>
            </a:r>
            <a:r>
              <a:rPr lang="ru-RU" sz="2800" dirty="0"/>
              <a:t> </a:t>
            </a:r>
            <a:r>
              <a:rPr lang="ru-RU" sz="2800" dirty="0" err="1"/>
              <a:t>повноти</a:t>
            </a:r>
            <a:r>
              <a:rPr lang="ru-RU" sz="2800" dirty="0"/>
              <a:t> прав </a:t>
            </a:r>
            <a:r>
              <a:rPr lang="ru-RU" sz="2800" dirty="0" err="1"/>
              <a:t>дітей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69127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489" y="1196752"/>
            <a:ext cx="428396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31520"/>
            <a:ext cx="5328592" cy="5433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 smtClean="0"/>
              <a:t>Декларація</a:t>
            </a:r>
            <a:r>
              <a:rPr lang="ru-RU" sz="3600" dirty="0" smtClean="0"/>
              <a:t> </a:t>
            </a:r>
            <a:r>
              <a:rPr lang="ru-RU" sz="3600" dirty="0"/>
              <a:t>проголосила, </a:t>
            </a:r>
            <a:r>
              <a:rPr lang="ru-RU" sz="3600" dirty="0" err="1"/>
              <a:t>що</a:t>
            </a:r>
            <a:r>
              <a:rPr lang="ru-RU" sz="3600" dirty="0"/>
              <a:t> «</a:t>
            </a:r>
            <a:r>
              <a:rPr lang="ru-RU" sz="3600" dirty="0" err="1"/>
              <a:t>людство</a:t>
            </a:r>
            <a:r>
              <a:rPr lang="ru-RU" sz="3600" dirty="0"/>
              <a:t> </a:t>
            </a:r>
            <a:r>
              <a:rPr lang="ru-RU" sz="3600" dirty="0" err="1"/>
              <a:t>зобов'язане</a:t>
            </a:r>
            <a:r>
              <a:rPr lang="ru-RU" sz="3600" dirty="0"/>
              <a:t> </a:t>
            </a:r>
            <a:r>
              <a:rPr lang="ru-RU" sz="3600" dirty="0" err="1"/>
              <a:t>давати</a:t>
            </a:r>
            <a:r>
              <a:rPr lang="ru-RU" sz="3600" dirty="0"/>
              <a:t> </a:t>
            </a:r>
            <a:r>
              <a:rPr lang="ru-RU" sz="3600" dirty="0" err="1"/>
              <a:t>дитині</a:t>
            </a:r>
            <a:r>
              <a:rPr lang="ru-RU" sz="3600" dirty="0"/>
              <a:t> </a:t>
            </a:r>
            <a:r>
              <a:rPr lang="ru-RU" sz="3600" dirty="0" err="1"/>
              <a:t>найкраще</a:t>
            </a:r>
            <a:r>
              <a:rPr lang="ru-RU" sz="3600" dirty="0"/>
              <a:t>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воно</a:t>
            </a:r>
            <a:r>
              <a:rPr lang="ru-RU" sz="3600" dirty="0"/>
              <a:t> </a:t>
            </a:r>
            <a:r>
              <a:rPr lang="ru-RU" sz="3600" dirty="0" err="1"/>
              <a:t>має</a:t>
            </a:r>
            <a:r>
              <a:rPr lang="ru-RU" sz="3600" dirty="0"/>
              <a:t>», </a:t>
            </a:r>
            <a:r>
              <a:rPr lang="ru-RU" sz="3600" dirty="0" err="1"/>
              <a:t>гарантувати</a:t>
            </a:r>
            <a:r>
              <a:rPr lang="ru-RU" sz="3600" dirty="0"/>
              <a:t> </a:t>
            </a:r>
            <a:r>
              <a:rPr lang="ru-RU" sz="3600" dirty="0" err="1"/>
              <a:t>дітям</a:t>
            </a:r>
            <a:r>
              <a:rPr lang="ru-RU" sz="3600" dirty="0"/>
              <a:t> </a:t>
            </a:r>
            <a:r>
              <a:rPr lang="ru-RU" sz="3600" dirty="0" err="1"/>
              <a:t>користування</a:t>
            </a:r>
            <a:r>
              <a:rPr lang="ru-RU" sz="3600" dirty="0"/>
              <a:t> </a:t>
            </a:r>
            <a:r>
              <a:rPr lang="ru-RU" sz="3600" dirty="0" err="1"/>
              <a:t>всіма</a:t>
            </a:r>
            <a:r>
              <a:rPr lang="ru-RU" sz="3600" dirty="0"/>
              <a:t> правами і свободами на </a:t>
            </a:r>
            <a:r>
              <a:rPr lang="ru-RU" sz="3600" dirty="0" err="1"/>
              <a:t>їх</a:t>
            </a:r>
            <a:r>
              <a:rPr lang="ru-RU" sz="3600" dirty="0"/>
              <a:t> благо і благо </a:t>
            </a:r>
            <a:r>
              <a:rPr lang="ru-RU" sz="3600" dirty="0" err="1"/>
              <a:t>суспільства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7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988840"/>
            <a:ext cx="7264896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7200" dirty="0" smtClean="0"/>
              <a:t>Дякую за увагу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val="35620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3529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Конвенція</a:t>
            </a:r>
            <a:r>
              <a:rPr lang="ru-RU" dirty="0"/>
              <a:t> про права </a:t>
            </a:r>
            <a:r>
              <a:rPr lang="ru-RU" dirty="0" err="1"/>
              <a:t>дитини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8100888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Конвенція</a:t>
            </a:r>
            <a:r>
              <a:rPr lang="ru-RU" sz="3600" dirty="0"/>
              <a:t> ООН про права </a:t>
            </a:r>
            <a:r>
              <a:rPr lang="ru-RU" sz="3600" dirty="0" err="1"/>
              <a:t>дитини</a:t>
            </a:r>
            <a:r>
              <a:rPr lang="ru-RU" sz="3600" dirty="0"/>
              <a:t> — </a:t>
            </a:r>
            <a:r>
              <a:rPr lang="ru-RU" sz="3600" dirty="0" err="1"/>
              <a:t>міжнародний</a:t>
            </a:r>
            <a:r>
              <a:rPr lang="ru-RU" sz="3600" dirty="0"/>
              <a:t> </a:t>
            </a:r>
            <a:r>
              <a:rPr lang="ru-RU" sz="3600" dirty="0" err="1"/>
              <a:t>правовий</a:t>
            </a:r>
            <a:r>
              <a:rPr lang="ru-RU" sz="3600" dirty="0"/>
              <a:t> документ, </a:t>
            </a:r>
            <a:r>
              <a:rPr lang="ru-RU" sz="3600" dirty="0" err="1"/>
              <a:t>що</a:t>
            </a:r>
            <a:r>
              <a:rPr lang="ru-RU" sz="3600" dirty="0"/>
              <a:t> </a:t>
            </a:r>
            <a:r>
              <a:rPr lang="ru-RU" sz="3600" dirty="0" err="1"/>
              <a:t>визначає</a:t>
            </a:r>
            <a:r>
              <a:rPr lang="ru-RU" sz="3600" dirty="0"/>
              <a:t> права </a:t>
            </a:r>
            <a:r>
              <a:rPr lang="ru-RU" sz="3600" dirty="0" err="1"/>
              <a:t>дітей</a:t>
            </a:r>
            <a:r>
              <a:rPr lang="ru-RU" sz="3600" dirty="0"/>
              <a:t> </a:t>
            </a:r>
            <a:r>
              <a:rPr lang="uk-UA" sz="3600"/>
              <a:t>у</a:t>
            </a:r>
            <a:r>
              <a:rPr lang="ru-RU" sz="3600" smtClean="0"/>
              <a:t> </a:t>
            </a:r>
            <a:r>
              <a:rPr lang="ru-RU" sz="3600" dirty="0"/>
              <a:t>державах-</a:t>
            </a:r>
            <a:r>
              <a:rPr lang="ru-RU" sz="3600" dirty="0" err="1"/>
              <a:t>учасницях</a:t>
            </a:r>
            <a:r>
              <a:rPr lang="ru-RU" sz="32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14709"/>
            <a:ext cx="5607530" cy="274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04" r="895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608" y="4211813"/>
            <a:ext cx="2363085" cy="211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6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/>
              <a:t>Конвенція</a:t>
            </a:r>
            <a:r>
              <a:rPr lang="ru-RU" sz="4000" dirty="0"/>
              <a:t> з прав </a:t>
            </a:r>
            <a:r>
              <a:rPr lang="ru-RU" sz="4000" dirty="0" err="1"/>
              <a:t>дитини</a:t>
            </a:r>
            <a:r>
              <a:rPr lang="ru-RU" sz="4000" dirty="0"/>
              <a:t> є першим і </a:t>
            </a:r>
            <a:r>
              <a:rPr lang="ru-RU" sz="4000" dirty="0" err="1"/>
              <a:t>основним</a:t>
            </a:r>
            <a:r>
              <a:rPr lang="ru-RU" sz="4000" dirty="0"/>
              <a:t> </a:t>
            </a:r>
            <a:r>
              <a:rPr lang="ru-RU" sz="4000" dirty="0" err="1"/>
              <a:t>міжнародно-правовим</a:t>
            </a:r>
            <a:r>
              <a:rPr lang="ru-RU" sz="4000" dirty="0"/>
              <a:t> документом </a:t>
            </a:r>
            <a:r>
              <a:rPr lang="ru-RU" sz="4000" dirty="0" err="1"/>
              <a:t>обов'язкового</a:t>
            </a:r>
            <a:r>
              <a:rPr lang="ru-RU" sz="4000" dirty="0"/>
              <a:t> характеру, </a:t>
            </a:r>
            <a:r>
              <a:rPr lang="ru-RU" sz="4000" dirty="0" err="1"/>
              <a:t>що</a:t>
            </a:r>
            <a:r>
              <a:rPr lang="ru-RU" sz="4000" dirty="0"/>
              <a:t> </a:t>
            </a:r>
            <a:r>
              <a:rPr lang="ru-RU" sz="4000" dirty="0" err="1"/>
              <a:t>присвячений</a:t>
            </a:r>
            <a:r>
              <a:rPr lang="ru-RU" sz="4000" dirty="0"/>
              <a:t> широкому спектру прав </a:t>
            </a:r>
            <a:r>
              <a:rPr lang="ru-RU" sz="4000" dirty="0" err="1"/>
              <a:t>дитини</a:t>
            </a:r>
            <a:r>
              <a:rPr lang="ru-RU" sz="40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71683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5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620688"/>
            <a:ext cx="8496944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dirty="0" err="1" smtClean="0"/>
              <a:t>Конвенція</a:t>
            </a:r>
            <a:r>
              <a:rPr lang="ru-RU" sz="3400" dirty="0" smtClean="0"/>
              <a:t> </a:t>
            </a:r>
            <a:r>
              <a:rPr lang="ru-RU" sz="3400" dirty="0" err="1"/>
              <a:t>поєднує</a:t>
            </a:r>
            <a:r>
              <a:rPr lang="ru-RU" sz="3400" dirty="0"/>
              <a:t> в одному </a:t>
            </a:r>
            <a:r>
              <a:rPr lang="ru-RU" sz="3400" dirty="0" err="1"/>
              <a:t>документі</a:t>
            </a:r>
            <a:r>
              <a:rPr lang="ru-RU" sz="3400" dirty="0"/>
              <a:t> весь спектр прав </a:t>
            </a:r>
            <a:r>
              <a:rPr lang="ru-RU" sz="3400" dirty="0" err="1"/>
              <a:t>людини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мають</a:t>
            </a:r>
            <a:r>
              <a:rPr lang="ru-RU" sz="3400" dirty="0"/>
              <a:t> </a:t>
            </a:r>
            <a:r>
              <a:rPr lang="ru-RU" sz="3400" dirty="0" err="1"/>
              <a:t>відношення</a:t>
            </a:r>
            <a:r>
              <a:rPr lang="ru-RU" sz="3400" dirty="0"/>
              <a:t> до </a:t>
            </a:r>
            <a:r>
              <a:rPr lang="ru-RU" sz="3400" dirty="0" err="1"/>
              <a:t>дітей</a:t>
            </a:r>
            <a:r>
              <a:rPr lang="ru-RU" sz="3400" dirty="0"/>
              <a:t> — </a:t>
            </a:r>
            <a:r>
              <a:rPr lang="ru-RU" sz="3400" dirty="0" err="1"/>
              <a:t>громадянських</a:t>
            </a:r>
            <a:r>
              <a:rPr lang="ru-RU" sz="3400" dirty="0"/>
              <a:t>, </a:t>
            </a:r>
            <a:r>
              <a:rPr lang="ru-RU" sz="3400" dirty="0" err="1"/>
              <a:t>політичних</a:t>
            </a:r>
            <a:r>
              <a:rPr lang="ru-RU" sz="3400" dirty="0"/>
              <a:t>, </a:t>
            </a:r>
            <a:r>
              <a:rPr lang="ru-RU" sz="3400" dirty="0" err="1"/>
              <a:t>економічних</a:t>
            </a:r>
            <a:r>
              <a:rPr lang="ru-RU" sz="3400" dirty="0"/>
              <a:t>, </a:t>
            </a:r>
            <a:r>
              <a:rPr lang="ru-RU" sz="3400" dirty="0" err="1"/>
              <a:t>соціальних</a:t>
            </a:r>
            <a:r>
              <a:rPr lang="ru-RU" sz="3400" dirty="0"/>
              <a:t> і </a:t>
            </a:r>
            <a:r>
              <a:rPr lang="ru-RU" sz="3400" dirty="0" err="1"/>
              <a:t>культурних</a:t>
            </a:r>
            <a:r>
              <a:rPr lang="ru-RU" sz="3400" dirty="0"/>
              <a:t> </a:t>
            </a:r>
            <a:r>
              <a:rPr lang="ru-RU" sz="3400" dirty="0" smtClean="0"/>
              <a:t>прав</a:t>
            </a:r>
            <a:endParaRPr lang="ru-RU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204" r="15158" b="-204"/>
          <a:stretch/>
        </p:blipFill>
        <p:spPr bwMode="auto">
          <a:xfrm>
            <a:off x="899592" y="3501008"/>
            <a:ext cx="727280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8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Прийняття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253723"/>
            <a:ext cx="7992888" cy="3474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err="1"/>
              <a:t>Конвенція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</a:t>
            </a:r>
            <a:r>
              <a:rPr lang="ru-RU" sz="2800" dirty="0" err="1"/>
              <a:t>прийнята</a:t>
            </a:r>
            <a:r>
              <a:rPr lang="ru-RU" sz="2800" dirty="0"/>
              <a:t> та </a:t>
            </a:r>
            <a:r>
              <a:rPr lang="ru-RU" sz="2800" dirty="0" err="1"/>
              <a:t>відкрита</a:t>
            </a:r>
            <a:r>
              <a:rPr lang="ru-RU" sz="2800" dirty="0"/>
              <a:t> для </a:t>
            </a:r>
            <a:r>
              <a:rPr lang="ru-RU" sz="2800" dirty="0" err="1"/>
              <a:t>підписання</a:t>
            </a:r>
            <a:r>
              <a:rPr lang="ru-RU" sz="2800" dirty="0"/>
              <a:t> та </a:t>
            </a:r>
            <a:r>
              <a:rPr lang="ru-RU" sz="2800" dirty="0" err="1"/>
              <a:t>приєднання</a:t>
            </a:r>
            <a:r>
              <a:rPr lang="ru-RU" sz="2800" dirty="0"/>
              <a:t> </a:t>
            </a:r>
            <a:r>
              <a:rPr lang="ru-RU" sz="2800" dirty="0" err="1"/>
              <a:t>резолюцією</a:t>
            </a:r>
            <a:r>
              <a:rPr lang="ru-RU" sz="2800" dirty="0"/>
              <a:t> 44/25 </a:t>
            </a:r>
            <a:r>
              <a:rPr lang="ru-RU" sz="2800" dirty="0" err="1"/>
              <a:t>Генеральної</a:t>
            </a:r>
            <a:r>
              <a:rPr lang="ru-RU" sz="2800" dirty="0"/>
              <a:t> </a:t>
            </a:r>
            <a:r>
              <a:rPr lang="ru-RU" sz="2800" dirty="0" err="1"/>
              <a:t>Асамблеї</a:t>
            </a:r>
            <a:r>
              <a:rPr lang="ru-RU" sz="2800" dirty="0"/>
              <a:t> ООН </a:t>
            </a:r>
            <a:r>
              <a:rPr lang="ru-RU" sz="2800" dirty="0" err="1"/>
              <a:t>від</a:t>
            </a:r>
            <a:r>
              <a:rPr lang="ru-RU" sz="2800" dirty="0"/>
              <a:t> 20 листопада 1989 </a:t>
            </a:r>
            <a:r>
              <a:rPr lang="ru-RU" sz="2800" dirty="0" smtClean="0"/>
              <a:t>року</a:t>
            </a:r>
            <a:r>
              <a:rPr lang="ru-RU" sz="2800" dirty="0"/>
              <a:t>. 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85641"/>
            <a:ext cx="2497312" cy="360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91878"/>
            <a:ext cx="2689895" cy="37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90564"/>
            <a:ext cx="20162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4320480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err="1"/>
              <a:t>Цей</a:t>
            </a:r>
            <a:r>
              <a:rPr lang="ru-RU" sz="4800" dirty="0"/>
              <a:t> </a:t>
            </a:r>
            <a:r>
              <a:rPr lang="ru-RU" sz="4800" dirty="0" err="1"/>
              <a:t>особливий</a:t>
            </a:r>
            <a:r>
              <a:rPr lang="ru-RU" sz="4800" dirty="0"/>
              <a:t> документ </a:t>
            </a:r>
            <a:r>
              <a:rPr lang="ru-RU" sz="4800" dirty="0" err="1"/>
              <a:t>було</a:t>
            </a:r>
            <a:r>
              <a:rPr lang="ru-RU" sz="4800" dirty="0"/>
              <a:t> </a:t>
            </a:r>
            <a:r>
              <a:rPr lang="ru-RU" sz="4800" dirty="0" err="1"/>
              <a:t>ратифіковано</a:t>
            </a:r>
            <a:r>
              <a:rPr lang="ru-RU" sz="4800" dirty="0"/>
              <a:t> 191 </a:t>
            </a:r>
            <a:r>
              <a:rPr lang="ru-RU" sz="4800" dirty="0" err="1"/>
              <a:t>країною</a:t>
            </a:r>
            <a:r>
              <a:rPr lang="ru-RU" sz="4800" dirty="0"/>
              <a:t> </a:t>
            </a:r>
            <a:r>
              <a:rPr lang="ru-RU" sz="4800" dirty="0" err="1"/>
              <a:t>світу</a:t>
            </a:r>
            <a:r>
              <a:rPr lang="ru-RU" sz="4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0469"/>
            <a:ext cx="407280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372168"/>
            <a:ext cx="4752528" cy="1865144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 err="1" smtClean="0"/>
              <a:t>Учасники</a:t>
            </a:r>
            <a:r>
              <a:rPr lang="ru-RU" sz="5400" dirty="0" smtClean="0"/>
              <a:t> </a:t>
            </a:r>
            <a:r>
              <a:rPr lang="ru-RU" sz="5400" dirty="0" err="1"/>
              <a:t>Конвенції</a:t>
            </a:r>
            <a:r>
              <a:rPr lang="ru-RU" sz="5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91880" y="548680"/>
            <a:ext cx="5112568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Учасниками</a:t>
            </a:r>
            <a:r>
              <a:rPr lang="ru-RU" sz="3600" dirty="0"/>
              <a:t> </a:t>
            </a:r>
            <a:r>
              <a:rPr lang="ru-RU" sz="3600" dirty="0" err="1"/>
              <a:t>Конвенції</a:t>
            </a:r>
            <a:r>
              <a:rPr lang="ru-RU" sz="3600" dirty="0"/>
              <a:t> з прав </a:t>
            </a:r>
            <a:r>
              <a:rPr lang="ru-RU" sz="3600" dirty="0" err="1"/>
              <a:t>дитини</a:t>
            </a:r>
            <a:r>
              <a:rPr lang="ru-RU" sz="3600" dirty="0"/>
              <a:t> є </a:t>
            </a:r>
            <a:r>
              <a:rPr lang="ru-RU" sz="3600" dirty="0" err="1"/>
              <a:t>Святий</a:t>
            </a:r>
            <a:r>
              <a:rPr lang="ru-RU" sz="3600" dirty="0"/>
              <a:t> Престол і </a:t>
            </a:r>
            <a:r>
              <a:rPr lang="ru-RU" sz="3600" dirty="0" err="1"/>
              <a:t>всі</a:t>
            </a:r>
            <a:r>
              <a:rPr lang="ru-RU" sz="3600" dirty="0"/>
              <a:t> </a:t>
            </a:r>
            <a:r>
              <a:rPr lang="ru-RU" sz="3600" dirty="0" err="1"/>
              <a:t>країни</a:t>
            </a:r>
            <a:r>
              <a:rPr lang="ru-RU" sz="3600" dirty="0"/>
              <a:t>-члени ООН, </a:t>
            </a:r>
            <a:r>
              <a:rPr lang="ru-RU" sz="3600" dirty="0" err="1"/>
              <a:t>крім</a:t>
            </a:r>
            <a:r>
              <a:rPr lang="ru-RU" sz="3600" dirty="0"/>
              <a:t> США, </a:t>
            </a:r>
            <a:r>
              <a:rPr lang="ru-RU" sz="3600" dirty="0" err="1"/>
              <a:t>Південного</a:t>
            </a:r>
            <a:r>
              <a:rPr lang="ru-RU" sz="3600" dirty="0"/>
              <a:t> Судану і </a:t>
            </a:r>
            <a:r>
              <a:rPr lang="ru-RU" sz="3600" dirty="0" err="1"/>
              <a:t>Сомалі</a:t>
            </a:r>
            <a:r>
              <a:rPr lang="ru-RU" sz="3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0963"/>
            <a:ext cx="3240360" cy="450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0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645024"/>
            <a:ext cx="7200800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/>
              <a:t>У </a:t>
            </a:r>
            <a:r>
              <a:rPr lang="en-US" sz="3600" dirty="0" smtClean="0"/>
              <a:t>54</a:t>
            </a:r>
            <a:r>
              <a:rPr lang="ru-RU" sz="3600" dirty="0" smtClean="0"/>
              <a:t> </a:t>
            </a:r>
            <a:r>
              <a:rPr lang="ru-RU" sz="3600" dirty="0" err="1"/>
              <a:t>статті</a:t>
            </a:r>
            <a:r>
              <a:rPr lang="ru-RU" sz="3600" dirty="0"/>
              <a:t> </a:t>
            </a:r>
            <a:r>
              <a:rPr lang="ru-RU" sz="3600" dirty="0" err="1"/>
              <a:t>конвенції</a:t>
            </a:r>
            <a:r>
              <a:rPr lang="ru-RU" sz="3600" dirty="0"/>
              <a:t> </a:t>
            </a:r>
            <a:r>
              <a:rPr lang="ru-RU" sz="3600" dirty="0" err="1"/>
              <a:t>викладені</a:t>
            </a:r>
            <a:r>
              <a:rPr lang="ru-RU" sz="3600" dirty="0"/>
              <a:t> права </a:t>
            </a:r>
            <a:r>
              <a:rPr lang="ru-RU" sz="3600" dirty="0" err="1"/>
              <a:t>людини</a:t>
            </a:r>
            <a:r>
              <a:rPr lang="ru-RU" sz="3600" dirty="0"/>
              <a:t>, </a:t>
            </a:r>
            <a:r>
              <a:rPr lang="ru-RU" sz="3600" dirty="0" err="1"/>
              <a:t>якими</a:t>
            </a:r>
            <a:r>
              <a:rPr lang="ru-RU" sz="3600" dirty="0"/>
              <a:t> </a:t>
            </a:r>
            <a:r>
              <a:rPr lang="ru-RU" sz="3600" dirty="0" err="1"/>
              <a:t>володіє</a:t>
            </a:r>
            <a:r>
              <a:rPr lang="ru-RU" sz="3600" dirty="0"/>
              <a:t> </a:t>
            </a:r>
            <a:r>
              <a:rPr lang="ru-RU" sz="3600" dirty="0" err="1"/>
              <a:t>кожна</a:t>
            </a:r>
            <a:r>
              <a:rPr lang="ru-RU" sz="3600" dirty="0"/>
              <a:t> </a:t>
            </a:r>
            <a:r>
              <a:rPr lang="ru-RU" sz="3600" dirty="0" err="1"/>
              <a:t>дитина</a:t>
            </a:r>
            <a:r>
              <a:rPr lang="ru-RU" sz="3600" dirty="0"/>
              <a:t> у </a:t>
            </a:r>
            <a:r>
              <a:rPr lang="ru-RU" sz="3600" dirty="0" err="1"/>
              <a:t>віці</a:t>
            </a:r>
            <a:r>
              <a:rPr lang="ru-RU" sz="3600" dirty="0"/>
              <a:t> до 18 </a:t>
            </a:r>
            <a:r>
              <a:rPr lang="ru-RU" sz="3600" dirty="0" err="1"/>
              <a:t>років</a:t>
            </a:r>
            <a:r>
              <a:rPr lang="ru-RU" sz="3600" dirty="0"/>
              <a:t> і </a:t>
            </a:r>
            <a:r>
              <a:rPr lang="ru-RU" sz="3600" dirty="0" err="1"/>
              <a:t>які</a:t>
            </a:r>
            <a:r>
              <a:rPr lang="ru-RU" sz="3600" dirty="0"/>
              <a:t> </a:t>
            </a:r>
            <a:r>
              <a:rPr lang="ru-RU" sz="3600" dirty="0" err="1"/>
              <a:t>необхідно</a:t>
            </a:r>
            <a:r>
              <a:rPr lang="ru-RU" sz="3600" dirty="0"/>
              <a:t> </a:t>
            </a:r>
            <a:r>
              <a:rPr lang="ru-RU" sz="3600" dirty="0" err="1"/>
              <a:t>поважати</a:t>
            </a:r>
            <a:r>
              <a:rPr lang="ru-RU" sz="3600" dirty="0"/>
              <a:t> і </a:t>
            </a:r>
            <a:r>
              <a:rPr lang="ru-RU" sz="3600" dirty="0" err="1" smtClean="0"/>
              <a:t>захищати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688632" cy="315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8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6600" dirty="0" smtClean="0"/>
              <a:t>Історія створення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54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283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Як у дітей зявилися права?</vt:lpstr>
      <vt:lpstr>Конвенція про права дитини </vt:lpstr>
      <vt:lpstr>Презентация PowerPoint</vt:lpstr>
      <vt:lpstr>Презентация PowerPoint</vt:lpstr>
      <vt:lpstr>Прийняття</vt:lpstr>
      <vt:lpstr>Презентация PowerPoint</vt:lpstr>
      <vt:lpstr>Учасники Конвенції </vt:lpstr>
      <vt:lpstr>Презентация PowerPoint</vt:lpstr>
      <vt:lpstr>Історія створення</vt:lpstr>
      <vt:lpstr>Презентация PowerPoint</vt:lpstr>
      <vt:lpstr>Презентация PowerPoint</vt:lpstr>
      <vt:lpstr>Перший акт ООН, що стосуються прав дітей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7</cp:revision>
  <dcterms:created xsi:type="dcterms:W3CDTF">2018-10-13T15:20:16Z</dcterms:created>
  <dcterms:modified xsi:type="dcterms:W3CDTF">2019-11-01T14:16:48Z</dcterms:modified>
</cp:coreProperties>
</file>