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63" r:id="rId6"/>
    <p:sldId id="264" r:id="rId7"/>
    <p:sldId id="265" r:id="rId8"/>
    <p:sldId id="259" r:id="rId9"/>
    <p:sldId id="260" r:id="rId10"/>
    <p:sldId id="261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315200" cy="3096344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/>
              <a:t>Радіонукліди, </a:t>
            </a:r>
            <a:br>
              <a:rPr lang="uk-UA" sz="6000" b="1" dirty="0" smtClean="0"/>
            </a:br>
            <a:r>
              <a:rPr lang="uk-UA" sz="6000" b="1" dirty="0" smtClean="0"/>
              <a:t>їхнє </a:t>
            </a:r>
            <a:r>
              <a:rPr lang="uk-UA" sz="6000" b="1" dirty="0"/>
              <a:t>з</a:t>
            </a:r>
            <a:r>
              <a:rPr lang="uk-UA" sz="6000" b="1" dirty="0" smtClean="0"/>
              <a:t>астосування </a:t>
            </a:r>
            <a:br>
              <a:rPr lang="uk-UA" sz="6000" b="1" dirty="0" smtClean="0"/>
            </a:br>
            <a:r>
              <a:rPr lang="uk-UA" sz="6000" b="1" dirty="0" smtClean="0"/>
              <a:t>в медицині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44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816"/>
            <a:ext cx="7315200" cy="1023531"/>
          </a:xfrm>
        </p:spPr>
        <p:txBody>
          <a:bodyPr/>
          <a:lstStyle/>
          <a:p>
            <a:pPr algn="ctr"/>
            <a:r>
              <a:rPr lang="ru-RU" b="1" i="1" dirty="0" err="1"/>
              <a:t>Радіонуклідна</a:t>
            </a:r>
            <a:r>
              <a:rPr lang="ru-RU" b="1" i="1" dirty="0"/>
              <a:t> </a:t>
            </a:r>
            <a:r>
              <a:rPr lang="ru-RU" b="1" i="1" dirty="0" err="1"/>
              <a:t>терапія</a:t>
            </a:r>
            <a:r>
              <a:rPr lang="ru-RU" b="1" i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7"/>
            <a:ext cx="8314570" cy="239325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800" dirty="0" err="1"/>
              <a:t>Радіонуклідна</a:t>
            </a:r>
            <a:r>
              <a:rPr lang="ru-RU" sz="2800" dirty="0"/>
              <a:t> </a:t>
            </a:r>
            <a:r>
              <a:rPr lang="ru-RU" sz="2800" dirty="0" err="1"/>
              <a:t>терапія</a:t>
            </a:r>
            <a:r>
              <a:rPr lang="ru-RU" sz="2800" dirty="0"/>
              <a:t> – </a:t>
            </a:r>
            <a:r>
              <a:rPr lang="ru-RU" sz="2800" dirty="0" err="1"/>
              <a:t>лікування</a:t>
            </a:r>
            <a:r>
              <a:rPr lang="ru-RU" sz="2800" dirty="0"/>
              <a:t> </a:t>
            </a:r>
            <a:r>
              <a:rPr lang="ru-RU" sz="2800" dirty="0" err="1"/>
              <a:t>відкритими</a:t>
            </a:r>
            <a:r>
              <a:rPr lang="ru-RU" sz="2800" dirty="0"/>
              <a:t> </a:t>
            </a:r>
            <a:r>
              <a:rPr lang="ru-RU" sz="2800" dirty="0" err="1"/>
              <a:t>ізотопами</a:t>
            </a:r>
            <a:r>
              <a:rPr lang="ru-RU" sz="2800" dirty="0"/>
              <a:t> – </a:t>
            </a:r>
            <a:r>
              <a:rPr lang="ru-RU" sz="2800" dirty="0" err="1"/>
              <a:t>використовується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при </a:t>
            </a:r>
            <a:r>
              <a:rPr lang="ru-RU" sz="2800" dirty="0" err="1"/>
              <a:t>захворюваннях</a:t>
            </a:r>
            <a:r>
              <a:rPr lang="ru-RU" sz="2800" dirty="0"/>
              <a:t> </a:t>
            </a:r>
            <a:r>
              <a:rPr lang="ru-RU" sz="2800" dirty="0" err="1"/>
              <a:t>щитовидної</a:t>
            </a:r>
            <a:r>
              <a:rPr lang="ru-RU" sz="2800" dirty="0"/>
              <a:t> </a:t>
            </a:r>
            <a:r>
              <a:rPr lang="ru-RU" sz="2800" dirty="0" err="1"/>
              <a:t>залози</a:t>
            </a:r>
            <a:r>
              <a:rPr lang="ru-RU" sz="2800" dirty="0"/>
              <a:t>, </a:t>
            </a:r>
            <a:endParaRPr lang="ru-RU" sz="2800" dirty="0" smtClean="0"/>
          </a:p>
          <a:p>
            <a:pPr marL="45720" indent="0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метастазах у </a:t>
            </a:r>
            <a:r>
              <a:rPr lang="ru-RU" sz="2800" dirty="0" err="1"/>
              <a:t>кістках</a:t>
            </a:r>
            <a:r>
              <a:rPr lang="ru-RU" sz="2800" dirty="0"/>
              <a:t>, </a:t>
            </a:r>
            <a:r>
              <a:rPr lang="ru-RU" sz="2800" dirty="0" err="1"/>
              <a:t>захворюваннях</a:t>
            </a:r>
            <a:r>
              <a:rPr lang="ru-RU" sz="2800" dirty="0"/>
              <a:t> опорно-</a:t>
            </a:r>
            <a:r>
              <a:rPr lang="ru-RU" sz="2800" dirty="0" err="1"/>
              <a:t>рухового</a:t>
            </a:r>
            <a:r>
              <a:rPr lang="ru-RU" sz="2800" dirty="0"/>
              <a:t> </a:t>
            </a:r>
            <a:r>
              <a:rPr lang="ru-RU" sz="2800" dirty="0" err="1"/>
              <a:t>апарату</a:t>
            </a:r>
            <a:r>
              <a:rPr lang="ru-RU" sz="2800" dirty="0"/>
              <a:t> </a:t>
            </a:r>
            <a:r>
              <a:rPr lang="ru-RU" sz="2800" dirty="0" smtClean="0"/>
              <a:t>і </a:t>
            </a:r>
            <a:r>
              <a:rPr lang="ru-RU" sz="2800" dirty="0" err="1"/>
              <a:t>нейроендокринної</a:t>
            </a:r>
            <a:r>
              <a:rPr lang="ru-RU" sz="2800" dirty="0"/>
              <a:t> </a:t>
            </a:r>
            <a:r>
              <a:rPr lang="ru-RU" sz="2800" dirty="0" err="1" smtClean="0"/>
              <a:t>системи</a:t>
            </a:r>
            <a:endParaRPr lang="ru-RU" sz="2800" dirty="0" smtClean="0"/>
          </a:p>
          <a:p>
            <a:pPr marL="45720" indent="0" algn="ctr">
              <a:buNone/>
            </a:pPr>
            <a:endParaRPr lang="ru-RU" sz="2400" dirty="0"/>
          </a:p>
        </p:txBody>
      </p:sp>
      <p:pic>
        <p:nvPicPr>
          <p:cNvPr id="4099" name="Picture 3" descr="C:\Users\Игорь\Desktop\c09b3996c55491f31d3e36e706bcd8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8" y="3462973"/>
            <a:ext cx="2880320" cy="30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горь\Desktop\53c880417ec426bf70fbebf01e81e0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45986"/>
            <a:ext cx="2860095" cy="30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горь\Desktop\zo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5"/>
          <a:stretch/>
        </p:blipFill>
        <p:spPr bwMode="auto">
          <a:xfrm>
            <a:off x="213162" y="3462973"/>
            <a:ext cx="2502024" cy="30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54097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Радіонукліди також застосовують: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4924"/>
            <a:ext cx="5292080" cy="3539527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/>
              <a:t>дерматології</a:t>
            </a:r>
            <a:r>
              <a:rPr lang="ru-RU" dirty="0"/>
              <a:t>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шкірних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на </a:t>
            </a:r>
            <a:r>
              <a:rPr lang="ru-RU" dirty="0" err="1"/>
              <a:t>хворе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накладають</a:t>
            </a:r>
            <a:r>
              <a:rPr lang="ru-RU" dirty="0"/>
              <a:t> </a:t>
            </a:r>
            <a:r>
              <a:rPr lang="ru-RU" dirty="0" err="1"/>
              <a:t>аплікатор</a:t>
            </a:r>
            <a:r>
              <a:rPr lang="ru-RU" dirty="0"/>
              <a:t>. У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проникаючої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en-US" dirty="0" smtClean="0"/>
              <a:t>b </a:t>
            </a:r>
            <a:r>
              <a:rPr lang="ru-RU" dirty="0" err="1" smtClean="0"/>
              <a:t>частинок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верхні</a:t>
            </a:r>
            <a:r>
              <a:rPr lang="ru-RU" dirty="0"/>
              <a:t> шари </a:t>
            </a:r>
            <a:r>
              <a:rPr lang="ru-RU" dirty="0" err="1" smtClean="0"/>
              <a:t>тканини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у </a:t>
            </a:r>
            <a:r>
              <a:rPr lang="ru-RU" dirty="0" err="1"/>
              <a:t>нейрохірургії</a:t>
            </a:r>
            <a:r>
              <a:rPr lang="ru-RU" dirty="0"/>
              <a:t> ( </a:t>
            </a:r>
            <a:r>
              <a:rPr lang="ru-RU" dirty="0" err="1"/>
              <a:t>хворі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накопичують</a:t>
            </a:r>
            <a:r>
              <a:rPr lang="ru-RU" dirty="0"/>
              <a:t> </a:t>
            </a:r>
            <a:r>
              <a:rPr lang="ru-RU" dirty="0" err="1"/>
              <a:t>радіонукліди</a:t>
            </a:r>
            <a:r>
              <a:rPr lang="ru-RU" dirty="0"/>
              <a:t>, </a:t>
            </a:r>
            <a:r>
              <a:rPr lang="ru-RU" dirty="0" err="1"/>
              <a:t>здорові-ні</a:t>
            </a:r>
            <a:r>
              <a:rPr lang="ru-RU" dirty="0" smtClean="0"/>
              <a:t>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3" name="Picture 3" descr="C:\Users\Игорь\Desktop\dermat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7" y="3982322"/>
            <a:ext cx="4612671" cy="24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6489"/>
          <a:stretch/>
        </p:blipFill>
        <p:spPr>
          <a:xfrm>
            <a:off x="5292080" y="1268760"/>
            <a:ext cx="34563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88840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/>
              <a:t>Дякую за увагу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250905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99392"/>
            <a:ext cx="7315200" cy="979467"/>
          </a:xfrm>
        </p:spPr>
        <p:txBody>
          <a:bodyPr>
            <a:normAutofit/>
          </a:bodyPr>
          <a:lstStyle/>
          <a:p>
            <a:r>
              <a:rPr lang="uk-UA" sz="4400" b="1" i="1" dirty="0" smtClean="0"/>
              <a:t>Про поняття</a:t>
            </a:r>
            <a:endParaRPr lang="ru-RU" sz="4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7914843" cy="3539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b="1" dirty="0" smtClean="0"/>
              <a:t>Радіонуклід</a:t>
            </a:r>
            <a:r>
              <a:rPr lang="uk-UA" b="1" dirty="0" smtClean="0"/>
              <a:t>и</a:t>
            </a:r>
            <a:r>
              <a:rPr lang="ru-RU" i="1" dirty="0" smtClean="0"/>
              <a:t>(лат</a:t>
            </a:r>
            <a:r>
              <a:rPr lang="ru-RU" i="1" dirty="0"/>
              <a:t>. </a:t>
            </a:r>
            <a:r>
              <a:rPr lang="vi-VN" i="1" dirty="0"/>
              <a:t>radiare — </a:t>
            </a:r>
            <a:r>
              <a:rPr lang="ru-RU" i="1" dirty="0" err="1"/>
              <a:t>випромінювання</a:t>
            </a:r>
            <a:r>
              <a:rPr lang="ru-RU" i="1" dirty="0"/>
              <a:t> + </a:t>
            </a:r>
            <a:r>
              <a:rPr lang="vi-VN" i="1" dirty="0"/>
              <a:t>nucleus — </a:t>
            </a:r>
            <a:r>
              <a:rPr lang="ru-RU" i="1" dirty="0"/>
              <a:t>ядро)</a:t>
            </a:r>
            <a:r>
              <a:rPr lang="vi-VN" i="1" dirty="0" smtClean="0"/>
              <a:t> </a:t>
            </a:r>
            <a:r>
              <a:rPr lang="vi-VN" dirty="0" smtClean="0"/>
              <a:t>—</a:t>
            </a:r>
            <a:r>
              <a:rPr lang="uk-UA" dirty="0" smtClean="0"/>
              <a:t> </a:t>
            </a:r>
            <a:r>
              <a:rPr lang="ru-RU" dirty="0" err="1" smtClean="0"/>
              <a:t>радіоактивні</a:t>
            </a:r>
            <a:r>
              <a:rPr lang="ru-RU" dirty="0" smtClean="0"/>
              <a:t> </a:t>
            </a:r>
            <a:r>
              <a:rPr lang="ru-RU" dirty="0" err="1"/>
              <a:t>речовини</a:t>
            </a:r>
            <a:r>
              <a:rPr lang="ru-RU" dirty="0"/>
              <a:t> та </a:t>
            </a:r>
            <a:r>
              <a:rPr lang="ru-RU" dirty="0" err="1"/>
              <a:t>ізотопи</a:t>
            </a:r>
            <a:r>
              <a:rPr lang="ru-RU" dirty="0"/>
              <a:t> </a:t>
            </a:r>
            <a:r>
              <a:rPr lang="ru-RU" dirty="0" err="1"/>
              <a:t>стабільних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масовим</a:t>
            </a:r>
            <a:r>
              <a:rPr lang="ru-RU" dirty="0"/>
              <a:t> числом і </a:t>
            </a:r>
            <a:r>
              <a:rPr lang="ru-RU" dirty="0" err="1"/>
              <a:t>нестійким</a:t>
            </a:r>
            <a:r>
              <a:rPr lang="ru-RU" dirty="0"/>
              <a:t> станом </a:t>
            </a:r>
            <a:r>
              <a:rPr lang="ru-RU" dirty="0" err="1"/>
              <a:t>атомів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як в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так і бути </a:t>
            </a:r>
            <a:r>
              <a:rPr lang="ru-RU" dirty="0" err="1"/>
              <a:t>отримані</a:t>
            </a:r>
            <a:r>
              <a:rPr lang="ru-RU" dirty="0"/>
              <a:t> штучно при </a:t>
            </a:r>
            <a:r>
              <a:rPr lang="ru-RU" dirty="0" err="1"/>
              <a:t>бомбардуванні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 </a:t>
            </a:r>
            <a:r>
              <a:rPr lang="ru-RU" dirty="0" err="1"/>
              <a:t>елемента</a:t>
            </a:r>
            <a:r>
              <a:rPr lang="ru-RU" dirty="0"/>
              <a:t> нейтронами в ядерному </a:t>
            </a:r>
            <a:r>
              <a:rPr lang="ru-RU" dirty="0" err="1"/>
              <a:t>реакторі</a:t>
            </a:r>
            <a:r>
              <a:rPr lang="ru-RU" dirty="0"/>
              <a:t>.</a:t>
            </a:r>
            <a:endParaRPr lang="uk-UA" dirty="0" smtClean="0"/>
          </a:p>
          <a:p>
            <a:pPr marL="0" indent="0" algn="ctr">
              <a:buNone/>
            </a:pPr>
            <a:r>
              <a:rPr lang="vi-VN" dirty="0" smtClean="0"/>
              <a:t>При </a:t>
            </a:r>
            <a:r>
              <a:rPr lang="vi-VN" dirty="0"/>
              <a:t>вивільненні енергії радіонуклід проходить через процес радіоактивного розпаду, і зазвичай випускає один або більше фотонів, гамма-променів, або субатомні частинки. </a:t>
            </a:r>
            <a:endParaRPr lang="ru-RU" dirty="0"/>
          </a:p>
        </p:txBody>
      </p:sp>
      <p:pic>
        <p:nvPicPr>
          <p:cNvPr id="1026" name="Picture 2" descr="C:\Users\Игорь\Desktop\999x450-radionuklid.3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44539"/>
            <a:ext cx="763284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632848" cy="353952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 err="1"/>
              <a:t>Радіонукліди</a:t>
            </a:r>
            <a:r>
              <a:rPr lang="ru-RU" sz="3200" dirty="0"/>
              <a:t> </a:t>
            </a:r>
            <a:r>
              <a:rPr lang="ru-RU" sz="3200" dirty="0" err="1"/>
              <a:t>бувають</a:t>
            </a:r>
            <a:r>
              <a:rPr lang="ru-RU" sz="3200" dirty="0"/>
              <a:t> як природного (</a:t>
            </a:r>
            <a:r>
              <a:rPr lang="ru-RU" sz="3200" dirty="0" err="1"/>
              <a:t>їх</a:t>
            </a:r>
            <a:r>
              <a:rPr lang="ru-RU" sz="3200" dirty="0"/>
              <a:t> </a:t>
            </a:r>
            <a:r>
              <a:rPr lang="ru-RU" sz="3200" dirty="0" err="1"/>
              <a:t>порівняно</a:t>
            </a:r>
            <a:r>
              <a:rPr lang="ru-RU" sz="3200" dirty="0"/>
              <a:t> мало), так і штучного </a:t>
            </a:r>
            <a:r>
              <a:rPr lang="ru-RU" sz="3200" dirty="0" err="1"/>
              <a:t>походження</a:t>
            </a:r>
            <a:r>
              <a:rPr lang="ru-RU" sz="3200" dirty="0"/>
              <a:t>. </a:t>
            </a:r>
            <a:r>
              <a:rPr lang="ru-RU" sz="3200" dirty="0" err="1"/>
              <a:t>Останніх</a:t>
            </a:r>
            <a:r>
              <a:rPr lang="ru-RU" sz="3200" dirty="0"/>
              <a:t> (для </a:t>
            </a:r>
            <a:r>
              <a:rPr lang="ru-RU" sz="3200" dirty="0" err="1"/>
              <a:t>всіх</a:t>
            </a:r>
            <a:r>
              <a:rPr lang="ru-RU" sz="3200" dirty="0"/>
              <a:t> </a:t>
            </a:r>
            <a:r>
              <a:rPr lang="ru-RU" sz="3200" dirty="0" err="1"/>
              <a:t>елементів</a:t>
            </a:r>
            <a:r>
              <a:rPr lang="ru-RU" sz="3200" dirty="0"/>
              <a:t> </a:t>
            </a:r>
            <a:r>
              <a:rPr lang="ru-RU" sz="3200" dirty="0" err="1"/>
              <a:t>таблиці</a:t>
            </a:r>
            <a:r>
              <a:rPr lang="ru-RU" sz="3200" dirty="0"/>
              <a:t> </a:t>
            </a:r>
            <a:r>
              <a:rPr lang="ru-RU" sz="3200" dirty="0" err="1"/>
              <a:t>Менделєєва</a:t>
            </a:r>
            <a:r>
              <a:rPr lang="ru-RU" sz="3200" dirty="0"/>
              <a:t>) </a:t>
            </a:r>
            <a:r>
              <a:rPr lang="ru-RU" sz="3200" dirty="0" err="1"/>
              <a:t>фізики</a:t>
            </a:r>
            <a:r>
              <a:rPr lang="ru-RU" sz="3200" dirty="0"/>
              <a:t> </a:t>
            </a:r>
            <a:r>
              <a:rPr lang="ru-RU" sz="3200" dirty="0" err="1"/>
              <a:t>отримали</a:t>
            </a:r>
            <a:r>
              <a:rPr lang="ru-RU" sz="3200" dirty="0"/>
              <a:t> </a:t>
            </a:r>
            <a:r>
              <a:rPr lang="ru-RU" sz="3200" dirty="0" err="1"/>
              <a:t>вже</a:t>
            </a:r>
            <a:r>
              <a:rPr lang="ru-RU" sz="3200" dirty="0"/>
              <a:t> </a:t>
            </a:r>
            <a:r>
              <a:rPr lang="ru-RU" sz="3200" dirty="0" err="1"/>
              <a:t>понад</a:t>
            </a:r>
            <a:r>
              <a:rPr lang="ru-RU" sz="3200" dirty="0"/>
              <a:t> </a:t>
            </a:r>
            <a:r>
              <a:rPr lang="ru-RU" sz="3200" dirty="0" smtClean="0"/>
              <a:t>2000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6470912" cy="30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7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20688"/>
            <a:ext cx="4355976" cy="4824536"/>
          </a:xfrm>
        </p:spPr>
        <p:txBody>
          <a:bodyPr>
            <a:normAutofit/>
          </a:bodyPr>
          <a:lstStyle/>
          <a:p>
            <a:pPr algn="ctr"/>
            <a:r>
              <a:rPr lang="uk-UA" i="1" dirty="0" smtClean="0"/>
              <a:t>Фізичні характеристики радіонуклідів, </a:t>
            </a:r>
            <a:br>
              <a:rPr lang="uk-UA" i="1" dirty="0" smtClean="0"/>
            </a:br>
            <a:r>
              <a:rPr lang="uk-UA" i="1" dirty="0" smtClean="0"/>
              <a:t>які застосовуються в медицині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973"/>
            <a:ext cx="4536504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424936" cy="2088232"/>
          </a:xfrm>
        </p:spPr>
        <p:txBody>
          <a:bodyPr>
            <a:noAutofit/>
          </a:bodyPr>
          <a:lstStyle/>
          <a:p>
            <a:pPr algn="ctr"/>
            <a:r>
              <a:rPr lang="uk-UA" sz="5400" i="1" dirty="0" smtClean="0"/>
              <a:t>Застосування радіонуклідів у медицині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0124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7849716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/>
              <a:t>Систематично </a:t>
            </a:r>
            <a:r>
              <a:rPr lang="ru-RU" dirty="0" err="1"/>
              <a:t>радіонукліди</a:t>
            </a:r>
            <a:r>
              <a:rPr lang="ru-RU" dirty="0"/>
              <a:t> для </a:t>
            </a:r>
            <a:r>
              <a:rPr lang="ru-RU" dirty="0" err="1"/>
              <a:t>медичних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стали </a:t>
            </a:r>
            <a:r>
              <a:rPr lang="ru-RU" dirty="0" err="1"/>
              <a:t>застосовувати</a:t>
            </a:r>
            <a:r>
              <a:rPr lang="ru-RU" dirty="0"/>
              <a:t> з початку 40-х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встановлена</a:t>
            </a:r>
            <a:r>
              <a:rPr lang="ru-RU" dirty="0"/>
              <a:t> </a:t>
            </a:r>
            <a:r>
              <a:rPr lang="ru-RU" dirty="0" err="1"/>
              <a:t>сувора</a:t>
            </a:r>
            <a:r>
              <a:rPr lang="ru-RU" dirty="0"/>
              <a:t> </a:t>
            </a:r>
            <a:r>
              <a:rPr lang="ru-RU" dirty="0" err="1"/>
              <a:t>закономірність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радіоактивного</a:t>
            </a:r>
            <a:r>
              <a:rPr lang="ru-RU" dirty="0"/>
              <a:t> йоду при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станах </a:t>
            </a:r>
            <a:r>
              <a:rPr lang="ru-RU" dirty="0" err="1"/>
              <a:t>щитовидної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. </a:t>
            </a:r>
            <a:r>
              <a:rPr lang="ru-RU" dirty="0" err="1"/>
              <a:t>Надалі</a:t>
            </a:r>
            <a:r>
              <a:rPr lang="ru-RU" dirty="0"/>
              <a:t>,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з'єднань</a:t>
            </a:r>
            <a:r>
              <a:rPr lang="ru-RU" dirty="0"/>
              <a:t>, </a:t>
            </a:r>
            <a:r>
              <a:rPr lang="ru-RU" dirty="0" err="1"/>
              <a:t>мічених</a:t>
            </a:r>
            <a:r>
              <a:rPr lang="ru-RU" dirty="0"/>
              <a:t> </a:t>
            </a:r>
            <a:r>
              <a:rPr lang="ru-RU" dirty="0" err="1"/>
              <a:t>радіоактивними</a:t>
            </a:r>
            <a:r>
              <a:rPr lang="ru-RU" dirty="0"/>
              <a:t> </a:t>
            </a:r>
            <a:r>
              <a:rPr lang="ru-RU" dirty="0" err="1"/>
              <a:t>нуклідами</a:t>
            </a:r>
            <a:r>
              <a:rPr lang="ru-RU" dirty="0"/>
              <a:t>, дозволило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локалізацію</a:t>
            </a:r>
            <a:r>
              <a:rPr lang="ru-RU" dirty="0"/>
              <a:t> і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пухлин</a:t>
            </a:r>
            <a:r>
              <a:rPr lang="ru-RU" dirty="0"/>
              <a:t>,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пухлинних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лікарського</a:t>
            </a:r>
            <a:r>
              <a:rPr lang="ru-RU" dirty="0"/>
              <a:t> </a:t>
            </a:r>
            <a:r>
              <a:rPr lang="ru-RU" dirty="0" err="1" smtClean="0"/>
              <a:t>лікування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633670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082"/>
            <a:ext cx="6727711" cy="1080120"/>
          </a:xfrm>
        </p:spPr>
        <p:txBody>
          <a:bodyPr/>
          <a:lstStyle/>
          <a:p>
            <a:pPr algn="ctr"/>
            <a:r>
              <a:rPr lang="uk-UA" b="1" i="1" dirty="0" smtClean="0"/>
              <a:t>Атомна медицина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3539527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 err="1"/>
              <a:t>Успіхи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</a:t>
            </a:r>
            <a:r>
              <a:rPr lang="ru-RU" sz="2400" dirty="0" err="1"/>
              <a:t>радіонуклідів</a:t>
            </a:r>
            <a:r>
              <a:rPr lang="ru-RU" sz="2400" dirty="0"/>
              <a:t> в </a:t>
            </a:r>
            <a:r>
              <a:rPr lang="ru-RU" sz="2400" dirty="0" err="1"/>
              <a:t>радіотерапії</a:t>
            </a:r>
            <a:r>
              <a:rPr lang="ru-RU" sz="2400" dirty="0"/>
              <a:t> </a:t>
            </a:r>
            <a:r>
              <a:rPr lang="ru-RU" sz="2400" dirty="0" err="1"/>
              <a:t>призвели</a:t>
            </a:r>
            <a:r>
              <a:rPr lang="ru-RU" sz="2400" dirty="0"/>
              <a:t> до </a:t>
            </a:r>
            <a:r>
              <a:rPr lang="ru-RU" sz="2400" dirty="0" err="1"/>
              <a:t>утворення</a:t>
            </a:r>
            <a:r>
              <a:rPr lang="ru-RU" sz="2400" dirty="0"/>
              <a:t> </a:t>
            </a:r>
            <a:r>
              <a:rPr lang="ru-RU" sz="2400" dirty="0" err="1"/>
              <a:t>нової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радіобіології</a:t>
            </a:r>
            <a:r>
              <a:rPr lang="ru-RU" sz="2400" dirty="0"/>
              <a:t> </a:t>
            </a:r>
            <a:r>
              <a:rPr lang="ru-RU" sz="2400" dirty="0" smtClean="0"/>
              <a:t>-- </a:t>
            </a:r>
            <a:r>
              <a:rPr lang="ru-RU" sz="2400" dirty="0" err="1" smtClean="0"/>
              <a:t>атомної</a:t>
            </a:r>
            <a:r>
              <a:rPr lang="ru-RU" sz="2400" dirty="0" smtClean="0"/>
              <a:t> </a:t>
            </a:r>
            <a:r>
              <a:rPr lang="ru-RU" sz="2400" dirty="0" err="1"/>
              <a:t>медицини</a:t>
            </a:r>
            <a:r>
              <a:rPr lang="ru-RU" sz="2400" dirty="0"/>
              <a:t>, в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лежить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 </a:t>
            </a:r>
            <a:r>
              <a:rPr lang="ru-RU" sz="2400" dirty="0" err="1"/>
              <a:t>радіоактивних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endParaRPr lang="ru-RU" sz="2400" dirty="0" smtClean="0"/>
          </a:p>
          <a:p>
            <a:pPr marL="45720" indent="0" algn="ctr">
              <a:buNone/>
            </a:pPr>
            <a:r>
              <a:rPr lang="ru-RU" sz="2400" dirty="0" smtClean="0"/>
              <a:t>в </a:t>
            </a:r>
            <a:r>
              <a:rPr lang="ru-RU" sz="2400" dirty="0" err="1"/>
              <a:t>діагностичних</a:t>
            </a:r>
            <a:r>
              <a:rPr lang="ru-RU" sz="2400" dirty="0"/>
              <a:t> і </a:t>
            </a:r>
            <a:r>
              <a:rPr lang="ru-RU" sz="2400" dirty="0" err="1"/>
              <a:t>терапевтичних</a:t>
            </a:r>
            <a:r>
              <a:rPr lang="ru-RU" sz="2400" dirty="0"/>
              <a:t> </a:t>
            </a:r>
            <a:r>
              <a:rPr lang="ru-RU" sz="2400" dirty="0" err="1" smtClean="0"/>
              <a:t>цілях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7"/>
          <a:stretch/>
        </p:blipFill>
        <p:spPr>
          <a:xfrm>
            <a:off x="971600" y="3068960"/>
            <a:ext cx="7100940" cy="35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760"/>
            <a:ext cx="7315200" cy="1154097"/>
          </a:xfrm>
        </p:spPr>
        <p:txBody>
          <a:bodyPr>
            <a:normAutofit/>
          </a:bodyPr>
          <a:lstStyle/>
          <a:p>
            <a:r>
              <a:rPr lang="ru-RU" b="1" i="1" dirty="0" err="1"/>
              <a:t>Радіонуклідна</a:t>
            </a:r>
            <a:r>
              <a:rPr lang="ru-RU" b="1" i="1" dirty="0"/>
              <a:t> </a:t>
            </a:r>
            <a:r>
              <a:rPr lang="ru-RU" b="1" i="1" dirty="0" err="1"/>
              <a:t>діагностика</a:t>
            </a:r>
            <a:r>
              <a:rPr lang="ru-RU" b="1" i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067" y="1268760"/>
            <a:ext cx="8082056" cy="3024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err="1"/>
              <a:t>Радіонуклідна</a:t>
            </a:r>
            <a:r>
              <a:rPr lang="ru-RU" sz="2800" dirty="0"/>
              <a:t> </a:t>
            </a:r>
            <a:r>
              <a:rPr lang="ru-RU" sz="2800" dirty="0" err="1"/>
              <a:t>діагностика</a:t>
            </a:r>
            <a:r>
              <a:rPr lang="ru-RU" sz="2800" dirty="0"/>
              <a:t> – метод </a:t>
            </a:r>
            <a:r>
              <a:rPr lang="ru-RU" sz="2800" dirty="0" err="1"/>
              <a:t>візуалізації</a:t>
            </a:r>
            <a:r>
              <a:rPr lang="ru-RU" sz="2800" dirty="0"/>
              <a:t> </a:t>
            </a:r>
            <a:r>
              <a:rPr lang="ru-RU" sz="2800" dirty="0" err="1"/>
              <a:t>органів</a:t>
            </a:r>
            <a:r>
              <a:rPr lang="ru-RU" sz="2800" dirty="0"/>
              <a:t> і систем за </a:t>
            </a:r>
            <a:r>
              <a:rPr lang="ru-RU" sz="2800" dirty="0" err="1"/>
              <a:t>допомогою</a:t>
            </a:r>
            <a:r>
              <a:rPr lang="ru-RU" sz="2800" dirty="0"/>
              <a:t> </a:t>
            </a:r>
            <a:r>
              <a:rPr lang="ru-RU" sz="2800" dirty="0" err="1"/>
              <a:t>введення</a:t>
            </a:r>
            <a:r>
              <a:rPr lang="ru-RU" sz="2800" dirty="0"/>
              <a:t> </a:t>
            </a:r>
            <a:r>
              <a:rPr lang="ru-RU" sz="2800" dirty="0" err="1"/>
              <a:t>пацієнтові</a:t>
            </a:r>
            <a:r>
              <a:rPr lang="ru-RU" sz="2800" dirty="0"/>
              <a:t> </a:t>
            </a:r>
            <a:r>
              <a:rPr lang="ru-RU" sz="2800" dirty="0" err="1"/>
              <a:t>спеціальних</a:t>
            </a:r>
            <a:r>
              <a:rPr lang="ru-RU" sz="2800" dirty="0"/>
              <a:t> </a:t>
            </a:r>
            <a:r>
              <a:rPr lang="ru-RU" sz="2800" dirty="0" err="1"/>
              <a:t>діагностичних</a:t>
            </a:r>
            <a:r>
              <a:rPr lang="ru-RU" sz="2800" dirty="0"/>
              <a:t> РФП, </a:t>
            </a:r>
            <a:r>
              <a:rPr lang="ru-RU" sz="2800" dirty="0" err="1"/>
              <a:t>мічених</a:t>
            </a:r>
            <a:r>
              <a:rPr lang="ru-RU" sz="2800" dirty="0"/>
              <a:t> </a:t>
            </a:r>
            <a:r>
              <a:rPr lang="ru-RU" sz="2800" dirty="0" err="1" smtClean="0"/>
              <a:t>радіонуклідами</a:t>
            </a:r>
            <a:endParaRPr lang="ru-RU" sz="2800" dirty="0" smtClean="0"/>
          </a:p>
          <a:p>
            <a:pPr marL="45720" indent="0" algn="ctr">
              <a:buNone/>
            </a:pPr>
            <a:endParaRPr lang="ru-RU" sz="2400" dirty="0"/>
          </a:p>
        </p:txBody>
      </p:sp>
      <p:pic>
        <p:nvPicPr>
          <p:cNvPr id="2050" name="Picture 2" descr="C:\Users\Игорь\Desktop\radioi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1" y="3278505"/>
            <a:ext cx="815666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7" b="25564"/>
          <a:stretch/>
        </p:blipFill>
        <p:spPr>
          <a:xfrm>
            <a:off x="6264188" y="3501008"/>
            <a:ext cx="2376264" cy="11878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280920" cy="3539527"/>
          </a:xfrm>
        </p:spPr>
        <p:txBody>
          <a:bodyPr>
            <a:normAutofit/>
          </a:bodyPr>
          <a:lstStyle/>
          <a:p>
            <a:r>
              <a:rPr lang="ru-RU" sz="2400" dirty="0" err="1"/>
              <a:t>Радіонуклідна</a:t>
            </a:r>
            <a:r>
              <a:rPr lang="ru-RU" sz="2400" dirty="0"/>
              <a:t> </a:t>
            </a:r>
            <a:r>
              <a:rPr lang="ru-RU" sz="2400" dirty="0" err="1"/>
              <a:t>діагностика</a:t>
            </a:r>
            <a:r>
              <a:rPr lang="ru-RU" sz="2400" dirty="0"/>
              <a:t> є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b="1" i="1" u="sng" dirty="0">
                <a:solidFill>
                  <a:schemeClr val="tx2">
                    <a:lumMod val="75000"/>
                  </a:schemeClr>
                </a:solidFill>
              </a:rPr>
              <a:t>in vitro </a:t>
            </a:r>
            <a:endParaRPr lang="uk-UA" sz="2400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b="1" i="1" u="sng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2400" b="1" i="1" u="sng" dirty="0" err="1">
                <a:solidFill>
                  <a:schemeClr val="tx2">
                    <a:lumMod val="75000"/>
                  </a:schemeClr>
                </a:solidFill>
              </a:rPr>
              <a:t>пробірці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</a:rPr>
              <a:t>) і </a:t>
            </a:r>
            <a:r>
              <a:rPr lang="en-US" sz="2400" b="1" i="1" u="sng" dirty="0">
                <a:solidFill>
                  <a:schemeClr val="tx2">
                    <a:lumMod val="75000"/>
                  </a:schemeClr>
                </a:solidFill>
              </a:rPr>
              <a:t>in vivo (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2400" b="1" i="1" u="sng" dirty="0" err="1">
                <a:solidFill>
                  <a:schemeClr val="tx2">
                    <a:lumMod val="75000"/>
                  </a:schemeClr>
                </a:solidFill>
              </a:rPr>
              <a:t>тілі</a:t>
            </a:r>
            <a:r>
              <a:rPr lang="ru-RU" sz="2400" b="1" i="1" u="sng" dirty="0">
                <a:solidFill>
                  <a:schemeClr val="tx2">
                    <a:lumMod val="75000"/>
                  </a:schemeClr>
                </a:solidFill>
              </a:rPr>
              <a:t>).</a:t>
            </a: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err="1"/>
              <a:t>Діагностика</a:t>
            </a:r>
            <a:r>
              <a:rPr lang="ru-RU" sz="2400" dirty="0"/>
              <a:t> раку </a:t>
            </a:r>
            <a:r>
              <a:rPr lang="en-US" sz="2400" dirty="0"/>
              <a:t>in vitro </a:t>
            </a:r>
            <a:r>
              <a:rPr lang="ru-RU" sz="2400" dirty="0"/>
              <a:t>проводиться без </a:t>
            </a:r>
            <a:r>
              <a:rPr lang="ru-RU" sz="2400" dirty="0" err="1"/>
              <a:t>введення</a:t>
            </a:r>
            <a:r>
              <a:rPr lang="ru-RU" sz="2400" dirty="0"/>
              <a:t> </a:t>
            </a:r>
            <a:r>
              <a:rPr lang="ru-RU" sz="2400" dirty="0" err="1"/>
              <a:t>радіонуклідних</a:t>
            </a:r>
            <a:r>
              <a:rPr lang="ru-RU" sz="2400" dirty="0"/>
              <a:t> </a:t>
            </a:r>
            <a:r>
              <a:rPr lang="ru-RU" sz="2400" dirty="0" err="1"/>
              <a:t>препаратів</a:t>
            </a:r>
            <a:r>
              <a:rPr lang="ru-RU" sz="2400" dirty="0"/>
              <a:t> </a:t>
            </a: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в </a:t>
            </a:r>
            <a:r>
              <a:rPr lang="ru-RU" sz="2400" dirty="0" err="1"/>
              <a:t>організм</a:t>
            </a:r>
            <a:r>
              <a:rPr lang="ru-RU" sz="2400" dirty="0"/>
              <a:t> </a:t>
            </a:r>
            <a:r>
              <a:rPr lang="ru-RU" sz="2400" dirty="0" err="1"/>
              <a:t>пацієнта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При </a:t>
            </a:r>
            <a:r>
              <a:rPr lang="ru-RU" sz="2400" dirty="0" err="1"/>
              <a:t>діагностиці</a:t>
            </a:r>
            <a:r>
              <a:rPr lang="ru-RU" sz="2400" dirty="0"/>
              <a:t> </a:t>
            </a:r>
            <a:r>
              <a:rPr lang="en-US" sz="2400" dirty="0"/>
              <a:t>in vivo </a:t>
            </a:r>
            <a:r>
              <a:rPr lang="ru-RU" sz="2400" dirty="0"/>
              <a:t>РФП шляхом </a:t>
            </a:r>
            <a:r>
              <a:rPr lang="ru-RU" sz="2400" dirty="0" err="1"/>
              <a:t>ін’єкції</a:t>
            </a:r>
            <a:r>
              <a:rPr lang="ru-RU" sz="2400" dirty="0"/>
              <a:t> </a:t>
            </a:r>
            <a:r>
              <a:rPr lang="ru-RU" sz="2400" dirty="0" err="1"/>
              <a:t>вводяться</a:t>
            </a:r>
            <a:r>
              <a:rPr lang="ru-RU" sz="2400" dirty="0"/>
              <a:t> </a:t>
            </a:r>
            <a:r>
              <a:rPr lang="ru-RU" sz="2400" dirty="0" err="1"/>
              <a:t>безпосередньо</a:t>
            </a:r>
            <a:r>
              <a:rPr lang="ru-RU" sz="2400" dirty="0"/>
              <a:t> </a:t>
            </a:r>
            <a:r>
              <a:rPr lang="ru-RU" sz="2400" dirty="0" err="1"/>
              <a:t>всередину</a:t>
            </a:r>
            <a:r>
              <a:rPr lang="ru-RU" sz="2400" dirty="0"/>
              <a:t> </a:t>
            </a:r>
            <a:r>
              <a:rPr lang="ru-RU" sz="2400" dirty="0" err="1"/>
              <a:t>організму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чого</a:t>
            </a:r>
            <a:r>
              <a:rPr lang="ru-RU" sz="2400" dirty="0"/>
              <a:t> </a:t>
            </a:r>
            <a:r>
              <a:rPr lang="ru-RU" sz="2400" dirty="0" err="1"/>
              <a:t>вимірювальні</a:t>
            </a:r>
            <a:r>
              <a:rPr lang="ru-RU" sz="2400" dirty="0"/>
              <a:t> </a:t>
            </a:r>
            <a:r>
              <a:rPr lang="ru-RU" sz="2400" dirty="0" err="1"/>
              <a:t>прилади</a:t>
            </a:r>
            <a:r>
              <a:rPr lang="ru-RU" sz="2400" dirty="0"/>
              <a:t> (гамма-</a:t>
            </a:r>
            <a:r>
              <a:rPr lang="ru-RU" sz="2400" dirty="0" err="1"/>
              <a:t>камери</a:t>
            </a:r>
            <a:r>
              <a:rPr lang="ru-RU" sz="2400" dirty="0"/>
              <a:t>, ОФЕКТ, ПЕТ-</a:t>
            </a:r>
            <a:r>
              <a:rPr lang="ru-RU" sz="2400" dirty="0" err="1"/>
              <a:t>томографи</a:t>
            </a:r>
            <a:r>
              <a:rPr lang="ru-RU" sz="2400" dirty="0"/>
              <a:t>) </a:t>
            </a:r>
            <a:r>
              <a:rPr lang="ru-RU" sz="2400" dirty="0" err="1"/>
              <a:t>фіксують</a:t>
            </a:r>
            <a:r>
              <a:rPr lang="ru-RU" sz="2400" dirty="0"/>
              <a:t> </a:t>
            </a:r>
            <a:r>
              <a:rPr lang="ru-RU" sz="2400" dirty="0" err="1"/>
              <a:t>випромінювання</a:t>
            </a:r>
            <a:r>
              <a:rPr lang="ru-RU" sz="2400" dirty="0"/>
              <a:t>.</a:t>
            </a:r>
          </a:p>
        </p:txBody>
      </p:sp>
      <p:pic>
        <p:nvPicPr>
          <p:cNvPr id="3074" name="Picture 2" descr="C:\Users\Игорь\Desktop\gamma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62014"/>
            <a:ext cx="54726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4780858"/>
            <a:ext cx="2376264" cy="18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65</TotalTime>
  <Words>348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Перспектива</vt:lpstr>
      <vt:lpstr>Радіонукліди,  їхнє застосування  в медицині</vt:lpstr>
      <vt:lpstr>Про поняття</vt:lpstr>
      <vt:lpstr>Презентация PowerPoint</vt:lpstr>
      <vt:lpstr>Фізичні характеристики радіонуклідів,  які застосовуються в медицині</vt:lpstr>
      <vt:lpstr>Застосування радіонуклідів у медицині</vt:lpstr>
      <vt:lpstr>Презентация PowerPoint</vt:lpstr>
      <vt:lpstr>Атомна медицина</vt:lpstr>
      <vt:lpstr>Радіонуклідна діагностика </vt:lpstr>
      <vt:lpstr>Презентация PowerPoint</vt:lpstr>
      <vt:lpstr>Радіонуклідна терапія </vt:lpstr>
      <vt:lpstr>Радіонукліди також застосовують: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9</cp:revision>
  <dcterms:created xsi:type="dcterms:W3CDTF">2019-09-29T11:51:01Z</dcterms:created>
  <dcterms:modified xsi:type="dcterms:W3CDTF">2019-11-01T12:28:35Z</dcterms:modified>
</cp:coreProperties>
</file>