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8" r:id="rId9"/>
    <p:sldId id="263" r:id="rId10"/>
    <p:sldId id="265" r:id="rId11"/>
    <p:sldId id="264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0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7416824" cy="3888432"/>
          </a:xfrm>
        </p:spPr>
        <p:txBody>
          <a:bodyPr/>
          <a:lstStyle/>
          <a:p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примусові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робітники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Німеччині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остарбайтери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6858000" cy="9906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5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33" y="4653136"/>
            <a:ext cx="8994576" cy="160020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Фото </a:t>
            </a:r>
            <a:r>
              <a:rPr lang="uk-UA" i="1" dirty="0" err="1" smtClean="0"/>
              <a:t>українців-осторбайтерів</a:t>
            </a:r>
            <a:endParaRPr lang="ru-RU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11" y="404664"/>
            <a:ext cx="4250804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3050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5140"/>
            <a:ext cx="3376819" cy="21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67544"/>
            <a:ext cx="274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2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572000"/>
            <a:ext cx="8424936" cy="1600200"/>
          </a:xfrm>
        </p:spPr>
        <p:txBody>
          <a:bodyPr>
            <a:normAutofit/>
          </a:bodyPr>
          <a:lstStyle/>
          <a:p>
            <a:r>
              <a:rPr lang="uk-UA" i="1" dirty="0" smtClean="0"/>
              <a:t>1943 – нова акція нацистів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022" y="692696"/>
            <a:ext cx="5040561" cy="4683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1943-й </a:t>
            </a:r>
            <a:r>
              <a:rPr lang="ru-RU" dirty="0" err="1" smtClean="0"/>
              <a:t>позначився</a:t>
            </a:r>
            <a:r>
              <a:rPr lang="ru-RU" dirty="0" smtClean="0"/>
              <a:t> для тих, </a:t>
            </a:r>
            <a:r>
              <a:rPr lang="ru-RU" dirty="0" err="1" smtClean="0"/>
              <a:t>хто</a:t>
            </a:r>
            <a:r>
              <a:rPr lang="ru-RU" dirty="0" smtClean="0"/>
              <a:t> жив </a:t>
            </a:r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, новою </a:t>
            </a:r>
            <a:r>
              <a:rPr lang="ru-RU" dirty="0" err="1" smtClean="0"/>
              <a:t>акцією</a:t>
            </a:r>
            <a:r>
              <a:rPr lang="ru-RU" dirty="0" smtClean="0"/>
              <a:t> </a:t>
            </a:r>
            <a:r>
              <a:rPr lang="ru-RU" dirty="0" err="1" smtClean="0"/>
              <a:t>нацистів</a:t>
            </a:r>
            <a:r>
              <a:rPr lang="ru-RU" dirty="0" smtClean="0"/>
              <a:t>: </a:t>
            </a:r>
            <a:r>
              <a:rPr lang="ru-RU" dirty="0" err="1" smtClean="0"/>
              <a:t>мобілізацією</a:t>
            </a:r>
            <a:r>
              <a:rPr lang="ru-RU" dirty="0" smtClean="0"/>
              <a:t> на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16 до 50 </a:t>
            </a:r>
            <a:r>
              <a:rPr lang="ru-RU" dirty="0" err="1" smtClean="0"/>
              <a:t>років</a:t>
            </a:r>
            <a:r>
              <a:rPr lang="ru-RU" dirty="0" smtClean="0"/>
              <a:t>. Про </a:t>
            </a:r>
            <a:r>
              <a:rPr lang="ru-RU" dirty="0" err="1" smtClean="0"/>
              <a:t>добровільність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пропагандистських</a:t>
            </a:r>
            <a:r>
              <a:rPr lang="ru-RU" dirty="0" smtClean="0"/>
              <a:t> </a:t>
            </a:r>
            <a:r>
              <a:rPr lang="ru-RU" dirty="0" err="1" smtClean="0"/>
              <a:t>оголошеннях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й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Відтепер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обов’язок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1943-го </a:t>
            </a:r>
            <a:r>
              <a:rPr lang="ru-RU" dirty="0" err="1" smtClean="0"/>
              <a:t>німці</a:t>
            </a:r>
            <a:r>
              <a:rPr lang="ru-RU" dirty="0" smtClean="0"/>
              <a:t> </a:t>
            </a:r>
            <a:r>
              <a:rPr lang="ru-RU" dirty="0" err="1" smtClean="0"/>
              <a:t>вивезли</a:t>
            </a:r>
            <a:r>
              <a:rPr lang="ru-RU" dirty="0" smtClean="0"/>
              <a:t> з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1 млн 90 тис. </a:t>
            </a:r>
            <a:r>
              <a:rPr lang="ru-RU" dirty="0" err="1" smtClean="0"/>
              <a:t>осіб</a:t>
            </a:r>
            <a:r>
              <a:rPr lang="ru-RU" dirty="0" smtClean="0"/>
              <a:t>, а 1944-го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600 тис. </a:t>
            </a:r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1583" y="1014671"/>
            <a:ext cx="33843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59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6" y="4797152"/>
            <a:ext cx="9612560" cy="1872209"/>
          </a:xfrm>
        </p:spPr>
        <p:txBody>
          <a:bodyPr>
            <a:normAutofit/>
          </a:bodyPr>
          <a:lstStyle/>
          <a:p>
            <a:r>
              <a:rPr lang="uk-UA" sz="3400" i="1" dirty="0" smtClean="0"/>
              <a:t>Із </a:t>
            </a:r>
            <a:r>
              <a:rPr lang="ru-RU" sz="3400" i="1" dirty="0" err="1" smtClean="0"/>
              <a:t>щоденника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Ніни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Герасимової</a:t>
            </a:r>
            <a:r>
              <a:rPr lang="ru-RU" sz="3400" i="1" dirty="0" smtClean="0"/>
              <a:t>,</a:t>
            </a:r>
            <a:br>
              <a:rPr lang="ru-RU" sz="3400" i="1" dirty="0" smtClean="0"/>
            </a:br>
            <a:r>
              <a:rPr lang="ru-RU" sz="3400" i="1" dirty="0" err="1" smtClean="0"/>
              <a:t>свідка</a:t>
            </a:r>
            <a:r>
              <a:rPr lang="ru-RU" sz="3400" i="1" dirty="0" smtClean="0"/>
              <a:t> тих </a:t>
            </a:r>
            <a:r>
              <a:rPr lang="ru-RU" sz="3400" i="1" dirty="0" err="1" smtClean="0"/>
              <a:t>подій</a:t>
            </a:r>
            <a:endParaRPr lang="ru-RU" sz="3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836712"/>
            <a:ext cx="5472608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Все </a:t>
            </a:r>
            <a:r>
              <a:rPr lang="ru-RU" i="1" dirty="0" err="1"/>
              <a:t>місто</a:t>
            </a:r>
            <a:r>
              <a:rPr lang="ru-RU" i="1" dirty="0"/>
              <a:t> </a:t>
            </a:r>
            <a:r>
              <a:rPr lang="ru-RU" i="1" dirty="0" err="1"/>
              <a:t>охоплене</a:t>
            </a:r>
            <a:r>
              <a:rPr lang="ru-RU" i="1" dirty="0"/>
              <a:t> </a:t>
            </a:r>
            <a:r>
              <a:rPr lang="ru-RU" i="1" dirty="0" err="1"/>
              <a:t>хвилюванням</a:t>
            </a:r>
            <a:r>
              <a:rPr lang="ru-RU" i="1" dirty="0"/>
              <a:t>, </a:t>
            </a:r>
            <a:r>
              <a:rPr lang="ru-RU" i="1" dirty="0" err="1"/>
              <a:t>лише</a:t>
            </a:r>
            <a:r>
              <a:rPr lang="ru-RU" i="1" dirty="0"/>
              <a:t> й </a:t>
            </a:r>
            <a:r>
              <a:rPr lang="ru-RU" i="1" dirty="0" err="1"/>
              <a:t>говорять</a:t>
            </a:r>
            <a:r>
              <a:rPr lang="ru-RU" i="1" dirty="0"/>
              <a:t> про </a:t>
            </a:r>
            <a:r>
              <a:rPr lang="ru-RU" i="1" dirty="0" err="1"/>
              <a:t>відсилання</a:t>
            </a:r>
            <a:r>
              <a:rPr lang="ru-RU" i="1" dirty="0"/>
              <a:t> до </a:t>
            </a:r>
            <a:r>
              <a:rPr lang="ru-RU" i="1" dirty="0" err="1"/>
              <a:t>Німеччини</a:t>
            </a:r>
            <a:r>
              <a:rPr lang="ru-RU" i="1" dirty="0"/>
              <a:t>. </a:t>
            </a:r>
            <a:r>
              <a:rPr lang="ru-RU" i="1" dirty="0" err="1"/>
              <a:t>Після</a:t>
            </a:r>
            <a:r>
              <a:rPr lang="ru-RU" i="1" dirty="0"/>
              <a:t> </a:t>
            </a:r>
            <a:r>
              <a:rPr lang="ru-RU" i="1" dirty="0" err="1"/>
              <a:t>лікарського</a:t>
            </a:r>
            <a:r>
              <a:rPr lang="ru-RU" i="1" dirty="0"/>
              <a:t> </a:t>
            </a:r>
            <a:r>
              <a:rPr lang="ru-RU" i="1" dirty="0" err="1"/>
              <a:t>огляду</a:t>
            </a:r>
            <a:r>
              <a:rPr lang="ru-RU" i="1" dirty="0"/>
              <a:t> </a:t>
            </a:r>
            <a:r>
              <a:rPr lang="ru-RU" i="1" dirty="0" err="1"/>
              <a:t>відсилають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конвоєм</a:t>
            </a:r>
            <a:r>
              <a:rPr lang="ru-RU" i="1" dirty="0"/>
              <a:t>, </a:t>
            </a:r>
            <a:r>
              <a:rPr lang="ru-RU" i="1" dirty="0" err="1"/>
              <a:t>садять</a:t>
            </a:r>
            <a:r>
              <a:rPr lang="ru-RU" i="1" dirty="0"/>
              <a:t> до </a:t>
            </a:r>
            <a:r>
              <a:rPr lang="ru-RU" i="1" dirty="0" err="1"/>
              <a:t>товарних</a:t>
            </a:r>
            <a:r>
              <a:rPr lang="ru-RU" i="1" dirty="0"/>
              <a:t> </a:t>
            </a:r>
            <a:r>
              <a:rPr lang="ru-RU" i="1" dirty="0" err="1"/>
              <a:t>вагонів</a:t>
            </a:r>
            <a:r>
              <a:rPr lang="ru-RU" i="1" dirty="0"/>
              <a:t> – і до </a:t>
            </a:r>
            <a:r>
              <a:rPr lang="ru-RU" i="1" dirty="0" err="1"/>
              <a:t>Німеччини</a:t>
            </a:r>
            <a:r>
              <a:rPr lang="ru-RU" i="1" dirty="0"/>
              <a:t>. Не </a:t>
            </a:r>
            <a:r>
              <a:rPr lang="ru-RU" i="1" dirty="0" err="1"/>
              <a:t>дають</a:t>
            </a:r>
            <a:r>
              <a:rPr lang="ru-RU" i="1" dirty="0"/>
              <a:t> часу на </a:t>
            </a:r>
            <a:r>
              <a:rPr lang="ru-RU" i="1" dirty="0" err="1"/>
              <a:t>домашні</a:t>
            </a:r>
            <a:r>
              <a:rPr lang="ru-RU" i="1" dirty="0"/>
              <a:t> </a:t>
            </a:r>
            <a:r>
              <a:rPr lang="ru-RU" i="1" dirty="0" err="1" smtClean="0"/>
              <a:t>справи</a:t>
            </a:r>
            <a:r>
              <a:rPr lang="ru-RU" i="1" dirty="0" smtClean="0"/>
              <a:t>…</a:t>
            </a:r>
          </a:p>
          <a:p>
            <a:pPr marL="0" indent="0">
              <a:buNone/>
            </a:pPr>
            <a:r>
              <a:rPr lang="ru-RU" i="1" dirty="0" smtClean="0"/>
              <a:t>Лише </a:t>
            </a:r>
            <a:r>
              <a:rPr lang="ru-RU" i="1" dirty="0" err="1"/>
              <a:t>трохи</a:t>
            </a:r>
            <a:r>
              <a:rPr lang="ru-RU" i="1" dirty="0"/>
              <a:t> </a:t>
            </a:r>
            <a:r>
              <a:rPr lang="ru-RU" i="1" dirty="0" err="1"/>
              <a:t>заспокоїлися</a:t>
            </a:r>
            <a:r>
              <a:rPr lang="ru-RU" i="1" dirty="0"/>
              <a:t>, як </a:t>
            </a:r>
            <a:r>
              <a:rPr lang="ru-RU" i="1" dirty="0" err="1"/>
              <a:t>нове</a:t>
            </a:r>
            <a:r>
              <a:rPr lang="ru-RU" i="1" dirty="0"/>
              <a:t> </a:t>
            </a:r>
            <a:r>
              <a:rPr lang="ru-RU" i="1" dirty="0" err="1"/>
              <a:t>розпорядження</a:t>
            </a:r>
            <a:r>
              <a:rPr lang="ru-RU" i="1" dirty="0"/>
              <a:t>: </a:t>
            </a:r>
            <a:r>
              <a:rPr lang="ru-RU" i="1" dirty="0" err="1"/>
              <a:t>забирають</a:t>
            </a:r>
            <a:r>
              <a:rPr lang="ru-RU" i="1" dirty="0"/>
              <a:t> до </a:t>
            </a:r>
            <a:r>
              <a:rPr lang="ru-RU" i="1" dirty="0" err="1"/>
              <a:t>Німеччини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14 </a:t>
            </a:r>
            <a:r>
              <a:rPr lang="ru-RU" i="1" dirty="0" err="1" smtClean="0"/>
              <a:t>років</a:t>
            </a:r>
            <a:r>
              <a:rPr lang="ru-RU" i="1" dirty="0" smtClean="0"/>
              <a:t>... На </a:t>
            </a:r>
            <a:r>
              <a:rPr lang="ru-RU" i="1" dirty="0" err="1"/>
              <a:t>вокзалі</a:t>
            </a:r>
            <a:r>
              <a:rPr lang="ru-RU" i="1" dirty="0"/>
              <a:t> </a:t>
            </a:r>
            <a:r>
              <a:rPr lang="ru-RU" i="1" dirty="0" err="1"/>
              <a:t>коїться</a:t>
            </a:r>
            <a:r>
              <a:rPr lang="ru-RU" i="1" dirty="0"/>
              <a:t> </a:t>
            </a:r>
            <a:r>
              <a:rPr lang="ru-RU" i="1" dirty="0" err="1"/>
              <a:t>щось</a:t>
            </a:r>
            <a:r>
              <a:rPr lang="ru-RU" i="1" dirty="0"/>
              <a:t> </a:t>
            </a:r>
            <a:r>
              <a:rPr lang="ru-RU" i="1" dirty="0" err="1"/>
              <a:t>страшне</a:t>
            </a:r>
            <a:r>
              <a:rPr lang="ru-RU" i="1" dirty="0"/>
              <a:t>. </a:t>
            </a:r>
            <a:r>
              <a:rPr lang="ru-RU" i="1" dirty="0" err="1"/>
              <a:t>Масові</a:t>
            </a:r>
            <a:r>
              <a:rPr lang="ru-RU" i="1" dirty="0"/>
              <a:t> </a:t>
            </a:r>
            <a:r>
              <a:rPr lang="ru-RU" i="1" dirty="0" err="1"/>
              <a:t>поховання</a:t>
            </a:r>
            <a:r>
              <a:rPr lang="ru-RU" i="1" dirty="0"/>
              <a:t>, </a:t>
            </a:r>
            <a:r>
              <a:rPr lang="ru-RU" i="1" dirty="0" err="1"/>
              <a:t>сльози</a:t>
            </a:r>
            <a:r>
              <a:rPr lang="ru-RU" i="1" dirty="0"/>
              <a:t> та </a:t>
            </a:r>
            <a:r>
              <a:rPr lang="ru-RU" i="1" dirty="0" err="1"/>
              <a:t>істерики</a:t>
            </a:r>
            <a:r>
              <a:rPr lang="ru-RU" i="1" dirty="0"/>
              <a:t>, крики й </a:t>
            </a:r>
            <a:r>
              <a:rPr lang="ru-RU" i="1" dirty="0" err="1"/>
              <a:t>непритомності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5" y="620688"/>
            <a:ext cx="281154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14908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Живуть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Німеччині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бараках,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під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конвоєм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ходять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роботу. Люди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перебувають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становищі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рабів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то й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гірше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Гарненьких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дівчат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беруть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покоївки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Ставлення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німців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дуже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вороже.ю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Звикаю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думки,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Німеччини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мені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не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уникнути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04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789912" cy="1512168"/>
          </a:xfrm>
        </p:spPr>
        <p:txBody>
          <a:bodyPr/>
          <a:lstStyle/>
          <a:p>
            <a:r>
              <a:rPr lang="ru-RU" i="1" dirty="0" err="1"/>
              <a:t>Повоєнна</a:t>
            </a:r>
            <a:r>
              <a:rPr lang="ru-RU" i="1" dirty="0"/>
              <a:t> </a:t>
            </a:r>
            <a:r>
              <a:rPr lang="ru-RU" i="1" dirty="0" err="1"/>
              <a:t>репатріація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412776"/>
            <a:ext cx="4536504" cy="44644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 1945-го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примусових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Сходу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перебували</a:t>
            </a:r>
            <a:r>
              <a:rPr lang="ru-RU" dirty="0"/>
              <a:t> в таборах </a:t>
            </a:r>
            <a:r>
              <a:rPr lang="ru-RU" dirty="0" err="1"/>
              <a:t>переміщених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у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Німеччині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угодами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союзниками по </a:t>
            </a:r>
            <a:r>
              <a:rPr lang="ru-RU" dirty="0" err="1"/>
              <a:t>антигітлерівській</a:t>
            </a:r>
            <a:r>
              <a:rPr lang="ru-RU" dirty="0"/>
              <a:t> </a:t>
            </a:r>
            <a:r>
              <a:rPr lang="ru-RU" dirty="0" err="1"/>
              <a:t>коаліції</a:t>
            </a:r>
            <a:r>
              <a:rPr lang="ru-RU" dirty="0"/>
              <a:t>, </a:t>
            </a:r>
            <a:r>
              <a:rPr lang="ru-RU" dirty="0" err="1"/>
              <a:t>ухваленими</a:t>
            </a:r>
            <a:r>
              <a:rPr lang="ru-RU" dirty="0"/>
              <a:t> на </a:t>
            </a:r>
            <a:r>
              <a:rPr lang="ru-RU" dirty="0" err="1"/>
              <a:t>Кримській</a:t>
            </a:r>
            <a:r>
              <a:rPr lang="ru-RU" dirty="0"/>
              <a:t> та </a:t>
            </a:r>
            <a:r>
              <a:rPr lang="ru-RU" dirty="0" err="1"/>
              <a:t>Потсдамській</a:t>
            </a:r>
            <a:r>
              <a:rPr lang="ru-RU" dirty="0"/>
              <a:t> </a:t>
            </a:r>
            <a:r>
              <a:rPr lang="ru-RU" dirty="0" err="1"/>
              <a:t>конференціях</a:t>
            </a:r>
            <a:r>
              <a:rPr lang="ru-RU" dirty="0"/>
              <a:t> у 1945-му, </a:t>
            </a:r>
            <a:r>
              <a:rPr lang="ru-RU" dirty="0" err="1"/>
              <a:t>повернення</a:t>
            </a:r>
            <a:r>
              <a:rPr lang="ru-RU" dirty="0"/>
              <a:t> (</a:t>
            </a:r>
            <a:r>
              <a:rPr lang="ru-RU" dirty="0" err="1"/>
              <a:t>репатріацію</a:t>
            </a:r>
            <a:r>
              <a:rPr lang="ru-RU" dirty="0"/>
              <a:t>) до СРСР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</a:t>
            </a:r>
            <a:r>
              <a:rPr lang="ru-RU" dirty="0" err="1"/>
              <a:t>обов’язковим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 1939-го мешкали в </a:t>
            </a:r>
            <a:r>
              <a:rPr lang="ru-RU" dirty="0" err="1"/>
              <a:t>Країні</a:t>
            </a:r>
            <a:r>
              <a:rPr lang="ru-RU" dirty="0"/>
              <a:t> Рад.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17" y="1700808"/>
            <a:ext cx="424433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5445224"/>
            <a:ext cx="4455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Реєстрація</a:t>
            </a:r>
            <a:r>
              <a:rPr lang="ru-RU" i="1" dirty="0"/>
              <a:t> </a:t>
            </a:r>
            <a:r>
              <a:rPr lang="ru-RU" i="1" dirty="0" err="1"/>
              <a:t>робітників</a:t>
            </a:r>
            <a:r>
              <a:rPr lang="ru-RU" i="1" dirty="0"/>
              <a:t> на </a:t>
            </a:r>
            <a:r>
              <a:rPr lang="ru-RU" i="1" dirty="0" err="1"/>
              <a:t>біржі</a:t>
            </a:r>
            <a:r>
              <a:rPr lang="ru-RU" i="1" dirty="0"/>
              <a:t> </a:t>
            </a:r>
            <a:r>
              <a:rPr lang="ru-RU" i="1" dirty="0" err="1"/>
              <a:t>праці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i="1" dirty="0" smtClean="0"/>
              <a:t>м</a:t>
            </a:r>
            <a:r>
              <a:rPr lang="ru-RU" i="1" dirty="0"/>
              <a:t>. </a:t>
            </a:r>
            <a:r>
              <a:rPr lang="ru-RU" i="1" dirty="0" err="1"/>
              <a:t>Київ</a:t>
            </a:r>
            <a:r>
              <a:rPr lang="ru-RU" i="1" dirty="0"/>
              <a:t>, </a:t>
            </a:r>
            <a:r>
              <a:rPr lang="ru-RU" i="1" dirty="0" err="1"/>
              <a:t>кінець</a:t>
            </a:r>
            <a:r>
              <a:rPr lang="ru-RU" i="1" dirty="0"/>
              <a:t> </a:t>
            </a:r>
            <a:r>
              <a:rPr lang="ru-RU" i="1" dirty="0" smtClean="0"/>
              <a:t>1946 </a:t>
            </a:r>
            <a:r>
              <a:rPr lang="ru-RU" i="1" dirty="0"/>
              <a:t>р.</a:t>
            </a:r>
          </a:p>
        </p:txBody>
      </p:sp>
    </p:spTree>
    <p:extLst>
      <p:ext uri="{BB962C8B-B14F-4D97-AF65-F5344CB8AC3E}">
        <p14:creationId xmlns:p14="http://schemas.microsoft.com/office/powerpoint/2010/main" val="27812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04864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uk-UA" sz="7200" i="1" dirty="0" smtClean="0"/>
              <a:t>ДЯКУЮ ЗА УВАГУ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12536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-243408"/>
            <a:ext cx="6781800" cy="1600200"/>
          </a:xfrm>
        </p:spPr>
        <p:txBody>
          <a:bodyPr>
            <a:normAutofit/>
          </a:bodyPr>
          <a:lstStyle/>
          <a:p>
            <a:r>
              <a:rPr lang="uk-UA" i="1" dirty="0" smtClean="0"/>
              <a:t>Передумови</a:t>
            </a:r>
            <a:endParaRPr lang="ru-RU" sz="6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052736"/>
            <a:ext cx="4320480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 err="1" smtClean="0"/>
              <a:t>Зрив</a:t>
            </a:r>
            <a:r>
              <a:rPr lang="ru-RU" sz="2500" dirty="0" smtClean="0"/>
              <a:t> </a:t>
            </a:r>
            <a:r>
              <a:rPr lang="ru-RU" sz="2500" dirty="0"/>
              <a:t>«</a:t>
            </a:r>
            <a:r>
              <a:rPr lang="ru-RU" sz="2500" dirty="0" err="1"/>
              <a:t>блискавичної</a:t>
            </a:r>
            <a:r>
              <a:rPr lang="ru-RU" sz="2500" dirty="0"/>
              <a:t> </a:t>
            </a:r>
            <a:r>
              <a:rPr lang="ru-RU" sz="2500" dirty="0" err="1"/>
              <a:t>війни</a:t>
            </a:r>
            <a:r>
              <a:rPr lang="ru-RU" sz="2500" dirty="0"/>
              <a:t>» </a:t>
            </a:r>
            <a:r>
              <a:rPr lang="ru-RU" sz="2500" dirty="0" err="1"/>
              <a:t>восени</a:t>
            </a:r>
            <a:r>
              <a:rPr lang="ru-RU" sz="2500" dirty="0"/>
              <a:t> 1941-го, </a:t>
            </a:r>
            <a:r>
              <a:rPr lang="ru-RU" sz="2500" dirty="0" err="1" smtClean="0"/>
              <a:t>необхідність</a:t>
            </a:r>
            <a:r>
              <a:rPr lang="ru-RU" sz="2500" dirty="0" smtClean="0"/>
              <a:t> </a:t>
            </a:r>
            <a:r>
              <a:rPr lang="ru-RU" sz="2500" dirty="0" err="1"/>
              <a:t>проводити</a:t>
            </a:r>
            <a:r>
              <a:rPr lang="ru-RU" sz="2500" dirty="0"/>
              <a:t> </a:t>
            </a:r>
            <a:r>
              <a:rPr lang="ru-RU" sz="2500" dirty="0" err="1"/>
              <a:t>позиційні</a:t>
            </a:r>
            <a:r>
              <a:rPr lang="ru-RU" sz="2500" dirty="0"/>
              <a:t> </a:t>
            </a:r>
            <a:r>
              <a:rPr lang="ru-RU" sz="2500" dirty="0" err="1"/>
              <a:t>бойові</a:t>
            </a:r>
            <a:r>
              <a:rPr lang="ru-RU" sz="2500" dirty="0"/>
              <a:t> </a:t>
            </a:r>
            <a:r>
              <a:rPr lang="ru-RU" sz="2500" dirty="0" err="1"/>
              <a:t>дії</a:t>
            </a:r>
            <a:r>
              <a:rPr lang="ru-RU" sz="2500" dirty="0"/>
              <a:t> та </a:t>
            </a:r>
            <a:r>
              <a:rPr lang="ru-RU" sz="2500" dirty="0" err="1"/>
              <a:t>мобілізовувати</a:t>
            </a:r>
            <a:r>
              <a:rPr lang="ru-RU" sz="2500" dirty="0"/>
              <a:t> все </a:t>
            </a:r>
            <a:r>
              <a:rPr lang="ru-RU" sz="2500" dirty="0" err="1"/>
              <a:t>більше</a:t>
            </a:r>
            <a:r>
              <a:rPr lang="ru-RU" sz="2500" dirty="0"/>
              <a:t> </a:t>
            </a:r>
            <a:r>
              <a:rPr lang="ru-RU" sz="2500" dirty="0" err="1"/>
              <a:t>німецьких</a:t>
            </a:r>
            <a:r>
              <a:rPr lang="ru-RU" sz="2500" dirty="0"/>
              <a:t> селян і </a:t>
            </a:r>
            <a:r>
              <a:rPr lang="ru-RU" sz="2500" dirty="0" err="1"/>
              <a:t>робітників</a:t>
            </a:r>
            <a:r>
              <a:rPr lang="ru-RU" sz="2500" dirty="0"/>
              <a:t> до </a:t>
            </a:r>
            <a:r>
              <a:rPr lang="ru-RU" sz="2500" dirty="0" err="1"/>
              <a:t>армії</a:t>
            </a:r>
            <a:r>
              <a:rPr lang="ru-RU" sz="2500" dirty="0"/>
              <a:t> </a:t>
            </a:r>
            <a:r>
              <a:rPr lang="ru-RU" sz="2500" dirty="0" err="1"/>
              <a:t>змусили</a:t>
            </a:r>
            <a:r>
              <a:rPr lang="ru-RU" sz="2500" dirty="0"/>
              <a:t> </a:t>
            </a:r>
            <a:r>
              <a:rPr lang="ru-RU" sz="2500" dirty="0" err="1"/>
              <a:t>Гітлера</a:t>
            </a:r>
            <a:r>
              <a:rPr lang="ru-RU" sz="2500" dirty="0"/>
              <a:t> </a:t>
            </a:r>
            <a:r>
              <a:rPr lang="ru-RU" sz="2500" dirty="0" err="1" smtClean="0"/>
              <a:t>піти</a:t>
            </a:r>
            <a:r>
              <a:rPr lang="ru-RU" sz="2500" dirty="0" smtClean="0"/>
              <a:t> </a:t>
            </a:r>
            <a:r>
              <a:rPr lang="ru-RU" sz="2500" dirty="0"/>
              <a:t>на </a:t>
            </a:r>
            <a:r>
              <a:rPr lang="ru-RU" sz="2500" dirty="0" err="1"/>
              <a:t>використання</a:t>
            </a:r>
            <a:r>
              <a:rPr lang="ru-RU" sz="2500" dirty="0"/>
              <a:t> </a:t>
            </a:r>
            <a:r>
              <a:rPr lang="ru-RU" sz="2500" dirty="0" err="1"/>
              <a:t>трудових</a:t>
            </a:r>
            <a:r>
              <a:rPr lang="ru-RU" sz="2500" dirty="0"/>
              <a:t> </a:t>
            </a:r>
            <a:r>
              <a:rPr lang="ru-RU" sz="2500" dirty="0" err="1"/>
              <a:t>ресурсів</a:t>
            </a:r>
            <a:r>
              <a:rPr lang="ru-RU" sz="2500" dirty="0"/>
              <a:t> з </a:t>
            </a:r>
            <a:r>
              <a:rPr lang="ru-RU" sz="2500" dirty="0" err="1"/>
              <a:t>окупованих</a:t>
            </a:r>
            <a:r>
              <a:rPr lang="ru-RU" sz="2500" dirty="0"/>
              <a:t> </a:t>
            </a:r>
            <a:r>
              <a:rPr lang="ru-RU" sz="2500" dirty="0" err="1"/>
              <a:t>східних</a:t>
            </a:r>
            <a:r>
              <a:rPr lang="ru-RU" sz="2500" dirty="0"/>
              <a:t> </a:t>
            </a:r>
            <a:r>
              <a:rPr lang="ru-RU" sz="2500" dirty="0" err="1"/>
              <a:t>територій</a:t>
            </a:r>
            <a:r>
              <a:rPr lang="ru-RU" sz="2500" dirty="0"/>
              <a:t> в </a:t>
            </a:r>
            <a:r>
              <a:rPr lang="ru-RU" sz="2500" dirty="0" err="1"/>
              <a:t>економічних</a:t>
            </a:r>
            <a:r>
              <a:rPr lang="ru-RU" sz="2500" dirty="0"/>
              <a:t> </a:t>
            </a:r>
            <a:r>
              <a:rPr lang="ru-RU" sz="2500" dirty="0" err="1"/>
              <a:t>інтересах</a:t>
            </a:r>
            <a:r>
              <a:rPr lang="ru-RU" sz="2500" dirty="0"/>
              <a:t> </a:t>
            </a:r>
            <a:r>
              <a:rPr lang="ru-RU" sz="2500" dirty="0" err="1"/>
              <a:t>Третього</a:t>
            </a:r>
            <a:r>
              <a:rPr lang="ru-RU" sz="2500" dirty="0"/>
              <a:t> Рейху.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384376" cy="468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531440"/>
            <a:ext cx="7848872" cy="1728192"/>
          </a:xfrm>
        </p:spPr>
        <p:txBody>
          <a:bodyPr/>
          <a:lstStyle/>
          <a:p>
            <a:r>
              <a:rPr lang="uk-UA" i="1" dirty="0" smtClean="0"/>
              <a:t>Перші остарбайтери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7645" y="836712"/>
            <a:ext cx="9252520" cy="309411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опинилися</a:t>
            </a:r>
            <a:r>
              <a:rPr lang="ru-RU" dirty="0"/>
              <a:t> на </a:t>
            </a:r>
            <a:r>
              <a:rPr lang="ru-RU" dirty="0" err="1" smtClean="0"/>
              <a:t>нім</a:t>
            </a:r>
            <a:r>
              <a:rPr lang="ru-RU" dirty="0" smtClean="0"/>
              <a:t>. </a:t>
            </a:r>
            <a:r>
              <a:rPr lang="ru-RU" dirty="0" err="1"/>
              <a:t>примусовій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/>
              <a:t>1939-го.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</a:t>
            </a:r>
            <a:r>
              <a:rPr lang="ru-RU" dirty="0" err="1"/>
              <a:t>окупованого</a:t>
            </a:r>
            <a:r>
              <a:rPr lang="ru-RU" dirty="0"/>
              <a:t> </a:t>
            </a:r>
            <a:r>
              <a:rPr lang="ru-RU" dirty="0" err="1"/>
              <a:t>угорськими</a:t>
            </a:r>
            <a:r>
              <a:rPr lang="ru-RU" dirty="0"/>
              <a:t> </a:t>
            </a:r>
            <a:r>
              <a:rPr lang="ru-RU" dirty="0" err="1"/>
              <a:t>військами</a:t>
            </a:r>
            <a:r>
              <a:rPr lang="ru-RU" dirty="0"/>
              <a:t> </a:t>
            </a:r>
            <a:r>
              <a:rPr lang="ru-RU" dirty="0" err="1"/>
              <a:t>Закарпаття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вивозили</a:t>
            </a:r>
            <a:r>
              <a:rPr lang="ru-RU" dirty="0"/>
              <a:t> на роботу до </a:t>
            </a:r>
            <a:r>
              <a:rPr lang="ru-RU" dirty="0" err="1"/>
              <a:t>Австрії</a:t>
            </a:r>
            <a:r>
              <a:rPr lang="ru-RU" dirty="0"/>
              <a:t>. </a:t>
            </a:r>
            <a:r>
              <a:rPr lang="ru-RU" dirty="0" smtClean="0"/>
              <a:t> У </a:t>
            </a:r>
            <a:r>
              <a:rPr lang="ru-RU" dirty="0" err="1" smtClean="0"/>
              <a:t>вересні</a:t>
            </a:r>
            <a:r>
              <a:rPr lang="ru-RU" dirty="0" smtClean="0"/>
              <a:t> </a:t>
            </a:r>
            <a:r>
              <a:rPr lang="ru-RU" dirty="0"/>
              <a:t>1939-го </a:t>
            </a:r>
            <a:r>
              <a:rPr lang="ru-RU" dirty="0" err="1"/>
              <a:t>потрапили</a:t>
            </a:r>
            <a:r>
              <a:rPr lang="ru-RU" dirty="0"/>
              <a:t> до Рейху </a:t>
            </a:r>
            <a:r>
              <a:rPr lang="ru-RU" dirty="0" err="1"/>
              <a:t>галичани</a:t>
            </a:r>
            <a:r>
              <a:rPr lang="ru-RU" dirty="0"/>
              <a:t> – </a:t>
            </a:r>
            <a:r>
              <a:rPr lang="ru-RU" dirty="0" err="1"/>
              <a:t>військовослужбовці</a:t>
            </a:r>
            <a:r>
              <a:rPr lang="ru-RU" dirty="0"/>
              <a:t>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в </a:t>
            </a:r>
            <a:r>
              <a:rPr lang="ru-RU" dirty="0" err="1"/>
              <a:t>полоні</a:t>
            </a:r>
            <a:r>
              <a:rPr lang="ru-RU" dirty="0"/>
              <a:t> й з часом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переведені</a:t>
            </a:r>
            <a:r>
              <a:rPr lang="ru-RU" dirty="0"/>
              <a:t> до </a:t>
            </a:r>
            <a:r>
              <a:rPr lang="ru-RU" dirty="0" err="1"/>
              <a:t>розряду</a:t>
            </a:r>
            <a:r>
              <a:rPr lang="ru-RU" dirty="0"/>
              <a:t> </a:t>
            </a:r>
            <a:endParaRPr lang="ru-RU" dirty="0" smtClean="0"/>
          </a:p>
          <a:p>
            <a:pPr marL="137160" indent="0" algn="ctr">
              <a:buNone/>
            </a:pP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7848872" cy="27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-99392"/>
            <a:ext cx="792088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/>
              <a:t> </a:t>
            </a:r>
            <a:r>
              <a:rPr lang="ru-RU" sz="2600" dirty="0" smtClean="0"/>
              <a:t>До </a:t>
            </a:r>
            <a:r>
              <a:rPr lang="ru-RU" sz="2600" dirty="0" err="1"/>
              <a:t>кінця</a:t>
            </a:r>
            <a:r>
              <a:rPr lang="ru-RU" sz="2600" dirty="0"/>
              <a:t> 1941-го з 3,5 млн </a:t>
            </a:r>
            <a:r>
              <a:rPr lang="ru-RU" sz="2600" dirty="0" err="1"/>
              <a:t>червоноармійців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потрапили</a:t>
            </a:r>
            <a:r>
              <a:rPr lang="ru-RU" sz="2600" dirty="0"/>
              <a:t> в полон, </a:t>
            </a:r>
            <a:r>
              <a:rPr lang="ru-RU" sz="2600" dirty="0" err="1"/>
              <a:t>унаслідок</a:t>
            </a:r>
            <a:r>
              <a:rPr lang="ru-RU" sz="2600" dirty="0"/>
              <a:t> </a:t>
            </a:r>
            <a:r>
              <a:rPr lang="ru-RU" sz="2600" dirty="0" err="1"/>
              <a:t>політики</a:t>
            </a:r>
            <a:r>
              <a:rPr lang="ru-RU" sz="2600" dirty="0"/>
              <a:t> геноциду 60% </a:t>
            </a:r>
            <a:r>
              <a:rPr lang="ru-RU" sz="2600" dirty="0" err="1"/>
              <a:t>бранців</a:t>
            </a:r>
            <a:r>
              <a:rPr lang="ru-RU" sz="2600" dirty="0"/>
              <a:t> не пережило </a:t>
            </a:r>
            <a:r>
              <a:rPr lang="ru-RU" sz="2600" dirty="0" err="1"/>
              <a:t>голодної</a:t>
            </a:r>
            <a:r>
              <a:rPr lang="ru-RU" sz="2600" dirty="0"/>
              <a:t> </a:t>
            </a:r>
            <a:r>
              <a:rPr lang="ru-RU" sz="2600" dirty="0" err="1"/>
              <a:t>зими</a:t>
            </a:r>
            <a:r>
              <a:rPr lang="ru-RU" sz="2600" dirty="0"/>
              <a:t> 1941/1942-го. </a:t>
            </a:r>
            <a:r>
              <a:rPr lang="ru-RU" sz="2600" dirty="0" err="1"/>
              <a:t>Відтак</a:t>
            </a:r>
            <a:r>
              <a:rPr lang="ru-RU" sz="2600" dirty="0"/>
              <a:t> на </a:t>
            </a:r>
            <a:r>
              <a:rPr lang="ru-RU" sz="2600" dirty="0" err="1"/>
              <a:t>захоплених</a:t>
            </a:r>
            <a:r>
              <a:rPr lang="ru-RU" sz="2600" dirty="0"/>
              <a:t> </a:t>
            </a:r>
            <a:r>
              <a:rPr lang="ru-RU" sz="2600" dirty="0" err="1"/>
              <a:t>територіях</a:t>
            </a:r>
            <a:r>
              <a:rPr lang="ru-RU" sz="2600" dirty="0"/>
              <a:t> СРСР </a:t>
            </a:r>
            <a:r>
              <a:rPr lang="ru-RU" sz="2600" dirty="0" err="1"/>
              <a:t>основні</a:t>
            </a:r>
            <a:r>
              <a:rPr lang="ru-RU" sz="2600" dirty="0"/>
              <a:t> </a:t>
            </a:r>
            <a:r>
              <a:rPr lang="ru-RU" sz="2600" dirty="0" err="1"/>
              <a:t>зусилля</a:t>
            </a:r>
            <a:r>
              <a:rPr lang="ru-RU" sz="2600" dirty="0"/>
              <a:t> </a:t>
            </a:r>
            <a:r>
              <a:rPr lang="ru-RU" sz="2600" dirty="0" err="1"/>
              <a:t>німців</a:t>
            </a:r>
            <a:r>
              <a:rPr lang="ru-RU" sz="2600" dirty="0"/>
              <a:t> </a:t>
            </a:r>
            <a:r>
              <a:rPr lang="ru-RU" sz="2600" dirty="0" err="1"/>
              <a:t>були</a:t>
            </a:r>
            <a:r>
              <a:rPr lang="ru-RU" sz="2600" dirty="0"/>
              <a:t> </a:t>
            </a:r>
            <a:r>
              <a:rPr lang="ru-RU" sz="2600" dirty="0" err="1"/>
              <a:t>спрямовані</a:t>
            </a:r>
            <a:r>
              <a:rPr lang="ru-RU" sz="2600" dirty="0"/>
              <a:t> на </a:t>
            </a:r>
            <a:r>
              <a:rPr lang="ru-RU" sz="2600" dirty="0" err="1"/>
              <a:t>вербування</a:t>
            </a:r>
            <a:r>
              <a:rPr lang="ru-RU" sz="2600" dirty="0"/>
              <a:t> </a:t>
            </a:r>
            <a:r>
              <a:rPr lang="ru-RU" sz="2600" dirty="0" err="1"/>
              <a:t>цивільних</a:t>
            </a:r>
            <a:r>
              <a:rPr lang="ru-RU" sz="2600" dirty="0"/>
              <a:t> </a:t>
            </a:r>
            <a:r>
              <a:rPr lang="ru-RU" sz="2600" dirty="0" err="1" smtClean="0"/>
              <a:t>робітників</a:t>
            </a:r>
            <a:endParaRPr lang="ru-RU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4445"/>
            <a:ext cx="7992888" cy="295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3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653136"/>
            <a:ext cx="6781800" cy="1600200"/>
          </a:xfrm>
        </p:spPr>
        <p:txBody>
          <a:bodyPr/>
          <a:lstStyle/>
          <a:p>
            <a:pPr algn="r"/>
            <a:r>
              <a:rPr lang="uk-UA" i="1" dirty="0" err="1" smtClean="0"/>
              <a:t>Агітагія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764704"/>
            <a:ext cx="4536504" cy="4642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Агітаційна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нацистів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стартувала</a:t>
            </a:r>
            <a:r>
              <a:rPr lang="ru-RU" dirty="0"/>
              <a:t> </a:t>
            </a:r>
            <a:r>
              <a:rPr lang="ru-RU" dirty="0" err="1"/>
              <a:t>взимку</a:t>
            </a:r>
            <a:r>
              <a:rPr lang="ru-RU" dirty="0"/>
              <a:t> 1942-го. </a:t>
            </a:r>
            <a:r>
              <a:rPr lang="ru-RU" dirty="0" err="1"/>
              <a:t>Першочергове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відводилося</a:t>
            </a:r>
            <a:r>
              <a:rPr lang="ru-RU" dirty="0"/>
              <a:t> великим </a:t>
            </a:r>
            <a:r>
              <a:rPr lang="ru-RU" dirty="0" err="1"/>
              <a:t>містам</a:t>
            </a:r>
            <a:r>
              <a:rPr lang="ru-RU" dirty="0"/>
              <a:t>: </a:t>
            </a:r>
            <a:r>
              <a:rPr lang="ru-RU" dirty="0" err="1"/>
              <a:t>Харкову</a:t>
            </a:r>
            <a:r>
              <a:rPr lang="ru-RU" dirty="0"/>
              <a:t>, </a:t>
            </a:r>
            <a:r>
              <a:rPr lang="ru-RU" dirty="0" err="1"/>
              <a:t>Києву</a:t>
            </a:r>
            <a:r>
              <a:rPr lang="ru-RU" dirty="0"/>
              <a:t>, </a:t>
            </a:r>
            <a:r>
              <a:rPr lang="ru-RU" dirty="0" err="1"/>
              <a:t>Сталіному</a:t>
            </a:r>
            <a:r>
              <a:rPr lang="ru-RU" dirty="0"/>
              <a:t> (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Донецьк</a:t>
            </a:r>
            <a:r>
              <a:rPr lang="ru-RU" dirty="0"/>
              <a:t>), </a:t>
            </a:r>
            <a:r>
              <a:rPr lang="ru-RU" dirty="0" err="1"/>
              <a:t>Дніпропетровську</a:t>
            </a:r>
            <a:r>
              <a:rPr lang="ru-RU" dirty="0"/>
              <a:t>.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та голоду </a:t>
            </a:r>
            <a:r>
              <a:rPr lang="ru-RU" dirty="0" err="1"/>
              <a:t>населення</a:t>
            </a:r>
            <a:r>
              <a:rPr lang="ru-RU" dirty="0"/>
              <a:t> великих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ставало </a:t>
            </a:r>
            <a:r>
              <a:rPr lang="ru-RU" dirty="0" err="1"/>
              <a:t>бажаною</a:t>
            </a:r>
            <a:r>
              <a:rPr lang="ru-RU" dirty="0"/>
              <a:t> </a:t>
            </a:r>
            <a:r>
              <a:rPr lang="ru-RU" dirty="0" err="1"/>
              <a:t>здобиччю</a:t>
            </a:r>
            <a:r>
              <a:rPr lang="ru-RU" dirty="0"/>
              <a:t> </a:t>
            </a:r>
            <a:r>
              <a:rPr lang="ru-RU" dirty="0" err="1"/>
              <a:t>нацистської</a:t>
            </a:r>
            <a:r>
              <a:rPr lang="ru-RU" dirty="0"/>
              <a:t> </a:t>
            </a:r>
            <a:r>
              <a:rPr lang="ru-RU" dirty="0" err="1"/>
              <a:t>пропаганди</a:t>
            </a:r>
            <a:r>
              <a:rPr lang="ru-RU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1238"/>
            <a:ext cx="367665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4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53136"/>
            <a:ext cx="6781800" cy="1600200"/>
          </a:xfrm>
        </p:spPr>
        <p:txBody>
          <a:bodyPr>
            <a:normAutofit/>
          </a:bodyPr>
          <a:lstStyle/>
          <a:p>
            <a:r>
              <a:rPr lang="uk-UA" sz="4800" i="1" dirty="0" smtClean="0"/>
              <a:t>Агітаційні плакати</a:t>
            </a:r>
            <a:endParaRPr lang="ru-RU" sz="48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65870"/>
            <a:ext cx="35283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34930"/>
            <a:ext cx="3499186" cy="470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7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-459432"/>
            <a:ext cx="8208912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Перший </a:t>
            </a:r>
            <a:r>
              <a:rPr lang="ru-RU" dirty="0" err="1"/>
              <a:t>ешелон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1117 </a:t>
            </a:r>
            <a:r>
              <a:rPr lang="ru-RU" dirty="0" err="1"/>
              <a:t>робітниками-спеціалістами</a:t>
            </a:r>
            <a:r>
              <a:rPr lang="ru-RU" dirty="0"/>
              <a:t> </a:t>
            </a:r>
            <a:r>
              <a:rPr lang="ru-RU" dirty="0" err="1"/>
              <a:t>вирушив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Харкова</a:t>
            </a:r>
            <a:r>
              <a:rPr lang="ru-RU" dirty="0"/>
              <a:t> до Кельна 18 </a:t>
            </a:r>
            <a:r>
              <a:rPr lang="ru-RU" dirty="0" err="1"/>
              <a:t>січня</a:t>
            </a:r>
            <a:r>
              <a:rPr lang="ru-RU" dirty="0"/>
              <a:t> 1942-го, </a:t>
            </a:r>
            <a:r>
              <a:rPr lang="ru-RU" dirty="0" err="1"/>
              <a:t>другий</a:t>
            </a:r>
            <a:r>
              <a:rPr lang="ru-RU" dirty="0"/>
              <a:t> до Бранденбурга – 21 </a:t>
            </a:r>
            <a:r>
              <a:rPr lang="ru-RU" dirty="0" err="1"/>
              <a:t>січня</a:t>
            </a:r>
            <a:r>
              <a:rPr lang="ru-RU" dirty="0"/>
              <a:t>. 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</a:t>
            </a:r>
            <a:r>
              <a:rPr lang="ru-RU" dirty="0" err="1"/>
              <a:t>розпочалося</a:t>
            </a:r>
            <a:r>
              <a:rPr lang="ru-RU" dirty="0"/>
              <a:t> 22 </a:t>
            </a:r>
            <a:r>
              <a:rPr lang="ru-RU" dirty="0" err="1"/>
              <a:t>січня</a:t>
            </a:r>
            <a:r>
              <a:rPr lang="ru-RU" dirty="0"/>
              <a:t> 1942-го, коли до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відправлено</a:t>
            </a:r>
            <a:r>
              <a:rPr lang="ru-RU" dirty="0"/>
              <a:t> 1,5 тис.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4" y="2654772"/>
            <a:ext cx="8220321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217598"/>
            <a:ext cx="477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Відправка</a:t>
            </a:r>
            <a:r>
              <a:rPr lang="ru-RU" i="1" dirty="0"/>
              <a:t> </a:t>
            </a:r>
            <a:r>
              <a:rPr lang="ru-RU" i="1" dirty="0" err="1"/>
              <a:t>киян</a:t>
            </a:r>
            <a:r>
              <a:rPr lang="ru-RU" i="1" dirty="0"/>
              <a:t> на роботу до </a:t>
            </a:r>
            <a:r>
              <a:rPr lang="ru-RU" i="1" dirty="0" err="1"/>
              <a:t>Німеччини</a:t>
            </a:r>
            <a:r>
              <a:rPr lang="ru-RU" i="1" dirty="0"/>
              <a:t> з головного вокзалу. м. </a:t>
            </a:r>
            <a:r>
              <a:rPr lang="ru-RU" i="1" dirty="0" err="1"/>
              <a:t>Київ</a:t>
            </a:r>
            <a:r>
              <a:rPr lang="ru-RU" i="1" dirty="0"/>
              <a:t>, 1942 р.</a:t>
            </a:r>
          </a:p>
        </p:txBody>
      </p:sp>
    </p:spTree>
    <p:extLst>
      <p:ext uri="{BB962C8B-B14F-4D97-AF65-F5344CB8AC3E}">
        <p14:creationId xmlns:p14="http://schemas.microsoft.com/office/powerpoint/2010/main" val="2111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963" y="188640"/>
            <a:ext cx="8820472" cy="1600200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 smtClean="0"/>
              <a:t>Розпізнавальний знак</a:t>
            </a:r>
            <a:endParaRPr lang="ru-RU" sz="6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556792"/>
            <a:ext cx="5241405" cy="4606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чиновників</a:t>
            </a:r>
            <a:r>
              <a:rPr lang="ru-RU" sz="2800" dirty="0"/>
              <a:t> РСХА </a:t>
            </a:r>
            <a:r>
              <a:rPr lang="ru-RU" sz="2800" dirty="0" err="1"/>
              <a:t>Бернхард</a:t>
            </a:r>
            <a:r>
              <a:rPr lang="ru-RU" sz="2800" dirty="0"/>
              <a:t> </a:t>
            </a:r>
            <a:r>
              <a:rPr lang="ru-RU" sz="2800" dirty="0" err="1"/>
              <a:t>Баатц</a:t>
            </a:r>
            <a:r>
              <a:rPr lang="ru-RU" sz="2800" dirty="0"/>
              <a:t> </a:t>
            </a:r>
            <a:r>
              <a:rPr lang="ru-RU" sz="2800" dirty="0" err="1"/>
              <a:t>запропонував</a:t>
            </a:r>
            <a:r>
              <a:rPr lang="ru-RU" sz="2800" dirty="0"/>
              <a:t> </a:t>
            </a:r>
            <a:r>
              <a:rPr lang="ru-RU" sz="2800" dirty="0" err="1"/>
              <a:t>розпізнавальний</a:t>
            </a:r>
            <a:r>
              <a:rPr lang="ru-RU" sz="2800" dirty="0"/>
              <a:t> знак для </a:t>
            </a:r>
            <a:r>
              <a:rPr lang="ru-RU" sz="2800" dirty="0" err="1"/>
              <a:t>цієї</a:t>
            </a:r>
            <a:r>
              <a:rPr lang="ru-RU" sz="2800" dirty="0"/>
              <a:t> </a:t>
            </a:r>
            <a:r>
              <a:rPr lang="ru-RU" sz="2800" dirty="0" err="1"/>
              <a:t>багатонаціональної</a:t>
            </a:r>
            <a:r>
              <a:rPr lang="ru-RU" sz="2800" dirty="0"/>
              <a:t> </a:t>
            </a:r>
            <a:r>
              <a:rPr lang="ru-RU" sz="2800" dirty="0" err="1"/>
              <a:t>категорії</a:t>
            </a:r>
            <a:r>
              <a:rPr lang="ru-RU" sz="2800" dirty="0"/>
              <a:t> </a:t>
            </a:r>
            <a:r>
              <a:rPr lang="ru-RU" sz="2800" dirty="0" err="1"/>
              <a:t>робітників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dirty="0" err="1"/>
              <a:t>прямокутника</a:t>
            </a:r>
            <a:r>
              <a:rPr lang="ru-RU" sz="2800" dirty="0"/>
              <a:t> з </a:t>
            </a:r>
            <a:r>
              <a:rPr lang="ru-RU" sz="2800" dirty="0" err="1"/>
              <a:t>літерами</a:t>
            </a:r>
            <a:r>
              <a:rPr lang="ru-RU" sz="2800" dirty="0"/>
              <a:t> </a:t>
            </a:r>
            <a:r>
              <a:rPr lang="en-US" sz="2800" dirty="0"/>
              <a:t>OST </a:t>
            </a:r>
            <a:r>
              <a:rPr lang="ru-RU" sz="2800" dirty="0"/>
              <a:t>на </a:t>
            </a:r>
            <a:r>
              <a:rPr lang="ru-RU" sz="2800" dirty="0" err="1"/>
              <a:t>блакитному</a:t>
            </a:r>
            <a:r>
              <a:rPr lang="ru-RU" sz="2800" dirty="0"/>
              <a:t> </a:t>
            </a:r>
            <a:r>
              <a:rPr lang="ru-RU" sz="2800" dirty="0" err="1"/>
              <a:t>тлі</a:t>
            </a:r>
            <a:r>
              <a:rPr lang="ru-RU" sz="2800" dirty="0"/>
              <a:t> (за </a:t>
            </a:r>
            <a:r>
              <a:rPr lang="ru-RU" sz="2800" dirty="0" err="1"/>
              <a:t>аналогією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знаком для </a:t>
            </a:r>
            <a:r>
              <a:rPr lang="ru-RU" sz="2800" dirty="0" err="1"/>
              <a:t>польських</a:t>
            </a:r>
            <a:r>
              <a:rPr lang="ru-RU" sz="2800" dirty="0"/>
              <a:t> </a:t>
            </a:r>
            <a:r>
              <a:rPr lang="ru-RU" sz="2800" dirty="0" err="1"/>
              <a:t>робітників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Генерального губернаторства, </a:t>
            </a:r>
            <a:r>
              <a:rPr lang="ru-RU" sz="2800" dirty="0" err="1"/>
              <a:t>які</a:t>
            </a:r>
            <a:r>
              <a:rPr lang="ru-RU" sz="2800" dirty="0"/>
              <a:t> носили </a:t>
            </a:r>
            <a:r>
              <a:rPr lang="ru-RU" sz="2800" dirty="0" err="1"/>
              <a:t>літеру</a:t>
            </a:r>
            <a:r>
              <a:rPr lang="ru-RU" sz="2800" dirty="0"/>
              <a:t> Р)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65" y="2420888"/>
            <a:ext cx="2748136" cy="297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2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594"/>
            <a:ext cx="7573888" cy="1600200"/>
          </a:xfrm>
        </p:spPr>
        <p:txBody>
          <a:bodyPr/>
          <a:lstStyle/>
          <a:p>
            <a:r>
              <a:rPr lang="uk-UA" i="1" dirty="0" smtClean="0"/>
              <a:t>Умови життя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831832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східних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</a:t>
            </a:r>
            <a:r>
              <a:rPr lang="ru-RU" dirty="0" err="1"/>
              <a:t>змінювалося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1942-го </a:t>
            </a:r>
            <a:r>
              <a:rPr lang="ru-RU" dirty="0" err="1"/>
              <a:t>їм</a:t>
            </a:r>
            <a:r>
              <a:rPr lang="ru-RU" dirty="0"/>
              <a:t> дозволили </a:t>
            </a:r>
            <a:r>
              <a:rPr lang="ru-RU" dirty="0" err="1"/>
              <a:t>листуватися</a:t>
            </a:r>
            <a:r>
              <a:rPr lang="ru-RU" dirty="0"/>
              <a:t> з </a:t>
            </a:r>
            <a:r>
              <a:rPr lang="ru-RU" dirty="0" err="1"/>
              <a:t>рідними</a:t>
            </a:r>
            <a:r>
              <a:rPr lang="ru-RU" dirty="0"/>
              <a:t> (</a:t>
            </a:r>
            <a:r>
              <a:rPr lang="ru-RU" dirty="0" err="1"/>
              <a:t>надсилати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листівки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r>
              <a:rPr lang="ru-RU" dirty="0"/>
              <a:t>), з листопада 1943-го – </a:t>
            </a:r>
            <a:r>
              <a:rPr lang="ru-RU" dirty="0" err="1"/>
              <a:t>виходити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табору з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, </a:t>
            </a:r>
            <a:r>
              <a:rPr lang="ru-RU" dirty="0" err="1"/>
              <a:t>наприкінці</a:t>
            </a:r>
            <a:r>
              <a:rPr lang="ru-RU" dirty="0"/>
              <a:t> 1944-го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вихідців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прирівняні</a:t>
            </a:r>
            <a:r>
              <a:rPr lang="ru-RU" dirty="0"/>
              <a:t> до норм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іноземців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східні</a:t>
            </a:r>
            <a:r>
              <a:rPr lang="ru-RU" dirty="0"/>
              <a:t> </a:t>
            </a:r>
            <a:r>
              <a:rPr lang="ru-RU" dirty="0" err="1"/>
              <a:t>робітники</a:t>
            </a:r>
            <a:r>
              <a:rPr lang="ru-RU" dirty="0"/>
              <a:t> </a:t>
            </a:r>
            <a:r>
              <a:rPr lang="ru-RU" dirty="0" err="1"/>
              <a:t>залишалися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безправною</a:t>
            </a:r>
            <a:r>
              <a:rPr lang="ru-RU" dirty="0"/>
              <a:t> і </a:t>
            </a:r>
            <a:r>
              <a:rPr lang="ru-RU" dirty="0" err="1"/>
              <a:t>гнобленою</a:t>
            </a:r>
            <a:r>
              <a:rPr lang="ru-RU" dirty="0"/>
              <a:t> </a:t>
            </a:r>
            <a:r>
              <a:rPr lang="ru-RU" dirty="0" err="1"/>
              <a:t>категорією</a:t>
            </a:r>
            <a:r>
              <a:rPr lang="ru-RU" dirty="0"/>
              <a:t> у </a:t>
            </a:r>
            <a:r>
              <a:rPr lang="ru-RU" dirty="0" err="1"/>
              <a:t>Третьому</a:t>
            </a:r>
            <a:r>
              <a:rPr lang="ru-RU" dirty="0"/>
              <a:t> Рейху.</a:t>
            </a:r>
          </a:p>
        </p:txBody>
      </p:sp>
    </p:spTree>
    <p:extLst>
      <p:ext uri="{BB962C8B-B14F-4D97-AF65-F5344CB8AC3E}">
        <p14:creationId xmlns:p14="http://schemas.microsoft.com/office/powerpoint/2010/main" val="6094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220</TotalTime>
  <Words>626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Українські примусові робітники в Німеччині («остарбайтери»)</vt:lpstr>
      <vt:lpstr>Передумови</vt:lpstr>
      <vt:lpstr>Перші остарбайтери</vt:lpstr>
      <vt:lpstr>Презентация PowerPoint</vt:lpstr>
      <vt:lpstr>Агітагія</vt:lpstr>
      <vt:lpstr>Агітаційні плакати</vt:lpstr>
      <vt:lpstr>Презентация PowerPoint</vt:lpstr>
      <vt:lpstr>Розпізнавальний знак</vt:lpstr>
      <vt:lpstr>Умови життя</vt:lpstr>
      <vt:lpstr>Фото українців-осторбайтерів</vt:lpstr>
      <vt:lpstr>1943 – нова акція нацистів</vt:lpstr>
      <vt:lpstr>Із щоденника Ніни Герасимової, свідка тих подій</vt:lpstr>
      <vt:lpstr>Повоєнна репатріація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примусові робітники в Німеччині </dc:title>
  <dc:creator>Игорь</dc:creator>
  <cp:lastModifiedBy>Игорь</cp:lastModifiedBy>
  <cp:revision>16</cp:revision>
  <dcterms:created xsi:type="dcterms:W3CDTF">2019-05-10T16:02:17Z</dcterms:created>
  <dcterms:modified xsi:type="dcterms:W3CDTF">2019-11-01T13:35:25Z</dcterms:modified>
</cp:coreProperties>
</file>