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1"/>
                </a:solidFill>
              </a:rPr>
              <a:t>СМОГ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1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315200" cy="1154097"/>
          </a:xfrm>
        </p:spPr>
        <p:txBody>
          <a:bodyPr/>
          <a:lstStyle/>
          <a:p>
            <a:r>
              <a:rPr lang="ru-RU" dirty="0" smtClean="0"/>
              <a:t>НАСЛІДКИ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3152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Особливо </a:t>
            </a:r>
            <a:r>
              <a:rPr lang="ru-RU" dirty="0" err="1"/>
              <a:t>небезпечний</a:t>
            </a:r>
            <a:r>
              <a:rPr lang="ru-RU" dirty="0"/>
              <a:t> смог, коли через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пелена </a:t>
            </a:r>
            <a:r>
              <a:rPr lang="ru-RU" dirty="0" err="1"/>
              <a:t>висить</a:t>
            </a:r>
            <a:r>
              <a:rPr lang="ru-RU" dirty="0"/>
              <a:t> на одному </a:t>
            </a:r>
            <a:r>
              <a:rPr lang="ru-RU" dirty="0" err="1"/>
              <a:t>місці</a:t>
            </a:r>
            <a:r>
              <a:rPr lang="ru-RU" dirty="0"/>
              <a:t>, не </a:t>
            </a:r>
            <a:r>
              <a:rPr lang="ru-RU" dirty="0" err="1"/>
              <a:t>розсіювалися</a:t>
            </a:r>
            <a:r>
              <a:rPr lang="ru-RU" dirty="0"/>
              <a:t>. </a:t>
            </a:r>
            <a:r>
              <a:rPr lang="ru-RU" dirty="0" err="1"/>
              <a:t>Наслідки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 людей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важкими</a:t>
            </a:r>
            <a:r>
              <a:rPr lang="ru-RU" dirty="0"/>
              <a:t>. Як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патологоанатоми</a:t>
            </a:r>
            <a:r>
              <a:rPr lang="ru-RU" dirty="0"/>
              <a:t>,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великих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не нормального </a:t>
            </a:r>
            <a:r>
              <a:rPr lang="ru-RU" dirty="0" err="1"/>
              <a:t>рожевого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а </a:t>
            </a:r>
            <a:r>
              <a:rPr lang="ru-RU" dirty="0" err="1"/>
              <a:t>покрита</a:t>
            </a:r>
            <a:r>
              <a:rPr lang="ru-RU" dirty="0"/>
              <a:t> темним </a:t>
            </a:r>
            <a:r>
              <a:rPr lang="ru-RU" dirty="0" err="1"/>
              <a:t>нальотом</a:t>
            </a:r>
            <a:r>
              <a:rPr lang="ru-RU" dirty="0"/>
              <a:t>. Смог є великою проблемою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мегаполісах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416824" cy="28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70"/>
            <a:ext cx="7315200" cy="1154097"/>
          </a:xfrm>
        </p:spPr>
        <p:txBody>
          <a:bodyPr/>
          <a:lstStyle/>
          <a:p>
            <a:r>
              <a:rPr lang="uk-UA" dirty="0" smtClean="0"/>
              <a:t>НАСЛІДКИ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15" y="1196752"/>
            <a:ext cx="73152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Він</a:t>
            </a:r>
            <a:r>
              <a:rPr lang="ru-RU" dirty="0"/>
              <a:t> особливо </a:t>
            </a:r>
            <a:r>
              <a:rPr lang="ru-RU" dirty="0" err="1"/>
              <a:t>небезпечний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літніх</a:t>
            </a:r>
            <a:r>
              <a:rPr lang="ru-RU" dirty="0"/>
              <a:t> людей та людей з </a:t>
            </a:r>
            <a:r>
              <a:rPr lang="ru-RU" dirty="0" err="1"/>
              <a:t>вадами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 </a:t>
            </a:r>
            <a:r>
              <a:rPr lang="ru-RU" dirty="0" err="1"/>
              <a:t>легенів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 на </a:t>
            </a:r>
            <a:r>
              <a:rPr lang="ru-RU" dirty="0" err="1"/>
              <a:t>бронхіт</a:t>
            </a:r>
            <a:r>
              <a:rPr lang="ru-RU" dirty="0"/>
              <a:t>, астму, </a:t>
            </a:r>
            <a:r>
              <a:rPr lang="ru-RU" dirty="0" err="1"/>
              <a:t>емфізему</a:t>
            </a:r>
            <a:r>
              <a:rPr lang="ru-RU" dirty="0"/>
              <a:t>. Смог </a:t>
            </a:r>
            <a:r>
              <a:rPr lang="ru-RU" dirty="0" err="1"/>
              <a:t>може</a:t>
            </a:r>
            <a:r>
              <a:rPr lang="ru-RU" dirty="0"/>
              <a:t> стати причиною </a:t>
            </a:r>
            <a:r>
              <a:rPr lang="ru-RU" dirty="0" err="1"/>
              <a:t>задишки</a:t>
            </a:r>
            <a:r>
              <a:rPr lang="ru-RU" dirty="0"/>
              <a:t>, </a:t>
            </a:r>
            <a:r>
              <a:rPr lang="ru-RU" dirty="0" err="1"/>
              <a:t>утруднення</a:t>
            </a:r>
            <a:r>
              <a:rPr lang="ru-RU" dirty="0"/>
              <a:t> і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кашлю.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оболчек</a:t>
            </a:r>
            <a:r>
              <a:rPr lang="ru-RU" dirty="0"/>
              <a:t> очей, носа і </a:t>
            </a:r>
            <a:r>
              <a:rPr lang="ru-RU" dirty="0" err="1"/>
              <a:t>гортані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Під</a:t>
            </a:r>
            <a:r>
              <a:rPr lang="ru-RU" dirty="0"/>
              <a:t> час смогу часто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госпіталізацій</a:t>
            </a:r>
            <a:r>
              <a:rPr lang="ru-RU" dirty="0"/>
              <a:t>, </a:t>
            </a:r>
            <a:r>
              <a:rPr lang="ru-RU" dirty="0" err="1"/>
              <a:t>ремісій</a:t>
            </a:r>
            <a:r>
              <a:rPr lang="ru-RU" dirty="0"/>
              <a:t> смертей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респіраторних</a:t>
            </a:r>
            <a:r>
              <a:rPr lang="ru-RU" dirty="0"/>
              <a:t> та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492670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ДЯКУЮ ЗА УВАГУ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65966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09" y="188640"/>
            <a:ext cx="7992888" cy="3539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Смог </a:t>
            </a:r>
            <a:r>
              <a:rPr lang="ru-RU" sz="2400" dirty="0"/>
              <a:t>(</a:t>
            </a:r>
            <a:r>
              <a:rPr lang="ru-RU" sz="2400" dirty="0" err="1"/>
              <a:t>від</a:t>
            </a:r>
            <a:r>
              <a:rPr lang="ru-RU" sz="2400" dirty="0"/>
              <a:t> англ. </a:t>
            </a:r>
            <a:r>
              <a:rPr lang="en-US" sz="2400" dirty="0"/>
              <a:t>Smoky fog, </a:t>
            </a:r>
            <a:r>
              <a:rPr lang="ru-RU" sz="2400" dirty="0"/>
              <a:t>Буквально — " </a:t>
            </a:r>
            <a:r>
              <a:rPr lang="ru-RU" sz="2400" dirty="0" err="1"/>
              <a:t>Димовий</a:t>
            </a:r>
            <a:r>
              <a:rPr lang="ru-RU" sz="2400" dirty="0"/>
              <a:t> туман ") — </a:t>
            </a:r>
            <a:r>
              <a:rPr lang="ru-RU" sz="2400" dirty="0" err="1"/>
              <a:t>аерозоль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диму</a:t>
            </a:r>
            <a:r>
              <a:rPr lang="ru-RU" sz="2400" dirty="0"/>
              <a:t>, туману і пилу, один з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забруднення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у великих </a:t>
            </a:r>
            <a:r>
              <a:rPr lang="ru-RU" sz="2400" dirty="0" err="1"/>
              <a:t>містах</a:t>
            </a:r>
            <a:r>
              <a:rPr lang="ru-RU" sz="2400" dirty="0"/>
              <a:t> і </a:t>
            </a:r>
            <a:r>
              <a:rPr lang="ru-RU" sz="2400" dirty="0" err="1"/>
              <a:t>промислових</a:t>
            </a:r>
            <a:r>
              <a:rPr lang="ru-RU" sz="2400" dirty="0"/>
              <a:t> </a:t>
            </a:r>
            <a:r>
              <a:rPr lang="ru-RU" sz="2400" dirty="0" err="1"/>
              <a:t>центрах.Спочатку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смогом </a:t>
            </a:r>
            <a:r>
              <a:rPr lang="ru-RU" sz="2400" dirty="0" err="1"/>
              <a:t>мався</a:t>
            </a:r>
            <a:r>
              <a:rPr lang="ru-RU" sz="2400" dirty="0"/>
              <a:t> на </a:t>
            </a:r>
            <a:r>
              <a:rPr lang="ru-RU" sz="2400" dirty="0" err="1"/>
              <a:t>увазі</a:t>
            </a:r>
            <a:r>
              <a:rPr lang="ru-RU" sz="2400" dirty="0"/>
              <a:t> </a:t>
            </a:r>
            <a:r>
              <a:rPr lang="ru-RU" sz="2400" dirty="0" err="1"/>
              <a:t>дим</a:t>
            </a:r>
            <a:r>
              <a:rPr lang="ru-RU" sz="2400" dirty="0"/>
              <a:t>, </a:t>
            </a:r>
            <a:r>
              <a:rPr lang="ru-RU" sz="2400" dirty="0" err="1"/>
              <a:t>утворений</a:t>
            </a:r>
            <a:r>
              <a:rPr lang="ru-RU" sz="2400" dirty="0"/>
              <a:t> </a:t>
            </a:r>
            <a:r>
              <a:rPr lang="ru-RU" sz="2400" dirty="0" err="1"/>
              <a:t>спалюванням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 smtClean="0"/>
              <a:t>вугілля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7" y="2681536"/>
            <a:ext cx="8572500" cy="40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96"/>
          </a:xfrm>
        </p:spPr>
        <p:txBody>
          <a:bodyPr/>
          <a:lstStyle/>
          <a:p>
            <a:r>
              <a:rPr lang="uk-UA" dirty="0" smtClean="0"/>
              <a:t>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52565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6400" dirty="0"/>
          </a:p>
          <a:p>
            <a:pPr marL="0" indent="0">
              <a:buNone/>
            </a:pPr>
            <a:r>
              <a:rPr lang="ru-RU" sz="7200" dirty="0" err="1"/>
              <a:t>Паливо</a:t>
            </a:r>
            <a:r>
              <a:rPr lang="ru-RU" sz="7200" dirty="0"/>
              <a:t> </a:t>
            </a:r>
            <a:r>
              <a:rPr lang="ru-RU" sz="7200" dirty="0" err="1"/>
              <a:t>зазвичай</a:t>
            </a:r>
            <a:r>
              <a:rPr lang="ru-RU" sz="7200" dirty="0"/>
              <a:t> </a:t>
            </a:r>
            <a:r>
              <a:rPr lang="ru-RU" sz="7200" dirty="0" err="1"/>
              <a:t>складається</a:t>
            </a:r>
            <a:r>
              <a:rPr lang="ru-RU" sz="7200" dirty="0"/>
              <a:t> з </a:t>
            </a:r>
            <a:r>
              <a:rPr lang="ru-RU" sz="7200" dirty="0" err="1"/>
              <a:t>вуглеводнів</a:t>
            </a:r>
            <a:r>
              <a:rPr lang="ru-RU" sz="7200" dirty="0"/>
              <a:t> і </a:t>
            </a:r>
            <a:r>
              <a:rPr lang="ru-RU" sz="7200" dirty="0" err="1"/>
              <a:t>звичайний</a:t>
            </a:r>
            <a:r>
              <a:rPr lang="ru-RU" sz="7200" dirty="0"/>
              <a:t> </a:t>
            </a:r>
            <a:r>
              <a:rPr lang="ru-RU" sz="7200" dirty="0" err="1"/>
              <a:t>процес</a:t>
            </a:r>
            <a:r>
              <a:rPr lang="ru-RU" sz="7200" dirty="0"/>
              <a:t> </a:t>
            </a:r>
            <a:r>
              <a:rPr lang="ru-RU" sz="7200" dirty="0" err="1"/>
              <a:t>згоряння</a:t>
            </a:r>
            <a:r>
              <a:rPr lang="ru-RU" sz="7200" dirty="0"/>
              <a:t> </a:t>
            </a:r>
            <a:r>
              <a:rPr lang="ru-RU" sz="7200" dirty="0" err="1"/>
              <a:t>його</a:t>
            </a:r>
            <a:r>
              <a:rPr lang="ru-RU" sz="7200" dirty="0"/>
              <a:t> </a:t>
            </a:r>
            <a:r>
              <a:rPr lang="ru-RU" sz="7200" dirty="0" err="1"/>
              <a:t>йде</a:t>
            </a:r>
            <a:r>
              <a:rPr lang="ru-RU" sz="7200" dirty="0"/>
              <a:t> </a:t>
            </a:r>
            <a:r>
              <a:rPr lang="ru-RU" sz="7200" dirty="0" err="1"/>
              <a:t>відповідно</a:t>
            </a:r>
            <a:r>
              <a:rPr lang="ru-RU" sz="7200" dirty="0"/>
              <a:t> до </a:t>
            </a:r>
            <a:r>
              <a:rPr lang="ru-RU" sz="7200" dirty="0" err="1"/>
              <a:t>рівняння</a:t>
            </a:r>
            <a:r>
              <a:rPr lang="ru-RU" sz="7200" dirty="0"/>
              <a:t>: </a:t>
            </a:r>
            <a:r>
              <a:rPr lang="ru-RU" sz="7200" dirty="0" smtClean="0"/>
              <a:t>   </a:t>
            </a:r>
            <a:r>
              <a:rPr lang="ru-RU" sz="7200" b="1" dirty="0" smtClean="0"/>
              <a:t>4</a:t>
            </a:r>
            <a:r>
              <a:rPr lang="en-US" sz="7200" b="1" dirty="0"/>
              <a:t>CH + 5O2 (</a:t>
            </a:r>
            <a:r>
              <a:rPr lang="ru-RU" sz="7200" b="1" dirty="0"/>
              <a:t>г) 4</a:t>
            </a:r>
            <a:r>
              <a:rPr lang="en-US" sz="7200" b="1" dirty="0"/>
              <a:t>CO2 (</a:t>
            </a:r>
            <a:r>
              <a:rPr lang="ru-RU" sz="7200" b="1" dirty="0"/>
              <a:t>г) + 2</a:t>
            </a:r>
            <a:r>
              <a:rPr lang="en-US" sz="7200" b="1" dirty="0"/>
              <a:t>H2O (</a:t>
            </a:r>
            <a:r>
              <a:rPr lang="ru-RU" sz="7200" b="1" dirty="0"/>
              <a:t>г) 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uk-UA" sz="7200" dirty="0" err="1" smtClean="0"/>
              <a:t>Ф</a:t>
            </a:r>
            <a:r>
              <a:rPr lang="ru-RU" sz="7200" dirty="0" err="1" smtClean="0"/>
              <a:t>отохімічний</a:t>
            </a:r>
            <a:r>
              <a:rPr lang="ru-RU" sz="7200" dirty="0" smtClean="0"/>
              <a:t> </a:t>
            </a:r>
            <a:r>
              <a:rPr lang="ru-RU" sz="7200" dirty="0"/>
              <a:t>смог </a:t>
            </a:r>
            <a:r>
              <a:rPr lang="ru-RU" sz="7200" dirty="0" err="1"/>
              <a:t>промислового</a:t>
            </a:r>
            <a:r>
              <a:rPr lang="ru-RU" sz="7200" dirty="0"/>
              <a:t> </a:t>
            </a:r>
            <a:r>
              <a:rPr lang="ru-RU" sz="7200" dirty="0" err="1"/>
              <a:t>забруднення</a:t>
            </a:r>
            <a:r>
              <a:rPr lang="ru-RU" sz="7200" dirty="0"/>
              <a:t> </a:t>
            </a:r>
            <a:r>
              <a:rPr lang="ru-RU" sz="7200" dirty="0" smtClean="0"/>
              <a:t> 4</a:t>
            </a:r>
            <a:r>
              <a:rPr lang="en-US" sz="7200" b="1" dirty="0"/>
              <a:t>CH + 3O2 (</a:t>
            </a:r>
            <a:r>
              <a:rPr lang="ru-RU" sz="7200" b="1" dirty="0"/>
              <a:t>г) 4</a:t>
            </a:r>
            <a:r>
              <a:rPr lang="en-US" sz="7200" b="1" dirty="0"/>
              <a:t>CO2 (</a:t>
            </a:r>
            <a:r>
              <a:rPr lang="ru-RU" sz="7200" b="1" dirty="0"/>
              <a:t>г) + 2</a:t>
            </a:r>
            <a:r>
              <a:rPr lang="en-US" sz="7200" b="1" dirty="0"/>
              <a:t>H2O (</a:t>
            </a:r>
            <a:r>
              <a:rPr lang="ru-RU" sz="7200" b="1" dirty="0"/>
              <a:t>г)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err="1" smtClean="0"/>
              <a:t>Крім</a:t>
            </a:r>
            <a:r>
              <a:rPr lang="ru-RU" sz="7200" dirty="0" smtClean="0"/>
              <a:t> </a:t>
            </a:r>
            <a:r>
              <a:rPr lang="ru-RU" sz="7200" dirty="0"/>
              <a:t>того, </a:t>
            </a:r>
            <a:r>
              <a:rPr lang="ru-RU" sz="7200" dirty="0" err="1"/>
              <a:t>забруднення</a:t>
            </a:r>
            <a:r>
              <a:rPr lang="ru-RU" sz="7200" dirty="0"/>
              <a:t> </a:t>
            </a:r>
            <a:r>
              <a:rPr lang="ru-RU" sz="7200" dirty="0" err="1"/>
              <a:t>повітря</a:t>
            </a:r>
            <a:r>
              <a:rPr lang="ru-RU" sz="7200" dirty="0"/>
              <a:t> </a:t>
            </a:r>
            <a:r>
              <a:rPr lang="ru-RU" sz="7200" dirty="0" err="1"/>
              <a:t>можуть</a:t>
            </a:r>
            <a:r>
              <a:rPr lang="ru-RU" sz="7200" dirty="0"/>
              <a:t> </a:t>
            </a:r>
            <a:r>
              <a:rPr lang="ru-RU" sz="7200" dirty="0" err="1"/>
              <a:t>викликати</a:t>
            </a:r>
            <a:r>
              <a:rPr lang="ru-RU" sz="7200" dirty="0"/>
              <a:t> </a:t>
            </a:r>
            <a:r>
              <a:rPr lang="ru-RU" sz="7200" dirty="0" err="1"/>
              <a:t>домішки</a:t>
            </a:r>
            <a:r>
              <a:rPr lang="ru-RU" sz="7200" dirty="0"/>
              <a:t>, </a:t>
            </a:r>
            <a:r>
              <a:rPr lang="ru-RU" sz="7200" dirty="0" err="1"/>
              <a:t>що</a:t>
            </a:r>
            <a:r>
              <a:rPr lang="ru-RU" sz="7200" dirty="0"/>
              <a:t> </a:t>
            </a:r>
            <a:r>
              <a:rPr lang="ru-RU" sz="7200" dirty="0" err="1"/>
              <a:t>входять</a:t>
            </a:r>
            <a:r>
              <a:rPr lang="ru-RU" sz="7200" dirty="0"/>
              <a:t> до складу </a:t>
            </a:r>
            <a:r>
              <a:rPr lang="ru-RU" sz="7200" dirty="0" err="1"/>
              <a:t>палива</a:t>
            </a:r>
            <a:r>
              <a:rPr lang="ru-RU" sz="7200" dirty="0"/>
              <a:t>. </a:t>
            </a:r>
            <a:r>
              <a:rPr lang="ru-RU" sz="7200" dirty="0" err="1"/>
              <a:t>Найбільш</a:t>
            </a:r>
            <a:r>
              <a:rPr lang="ru-RU" sz="7200" dirty="0"/>
              <a:t> </a:t>
            </a:r>
            <a:r>
              <a:rPr lang="ru-RU" sz="7200" dirty="0" err="1"/>
              <a:t>поширеною</a:t>
            </a:r>
            <a:r>
              <a:rPr lang="ru-RU" sz="7200" dirty="0"/>
              <a:t> </a:t>
            </a:r>
            <a:r>
              <a:rPr lang="ru-RU" sz="7200" dirty="0" err="1"/>
              <a:t>домішкою</a:t>
            </a:r>
            <a:r>
              <a:rPr lang="ru-RU" sz="7200" dirty="0"/>
              <a:t> в </a:t>
            </a:r>
            <a:r>
              <a:rPr lang="ru-RU" sz="7200" dirty="0" err="1"/>
              <a:t>викопному</a:t>
            </a:r>
            <a:r>
              <a:rPr lang="ru-RU" sz="7200" dirty="0"/>
              <a:t> </a:t>
            </a:r>
            <a:r>
              <a:rPr lang="ru-RU" sz="7200" dirty="0" err="1"/>
              <a:t>паливі</a:t>
            </a:r>
            <a:r>
              <a:rPr lang="ru-RU" sz="7200" dirty="0"/>
              <a:t> є </a:t>
            </a:r>
            <a:r>
              <a:rPr lang="ru-RU" sz="7200" dirty="0" err="1"/>
              <a:t>сірка</a:t>
            </a:r>
            <a:r>
              <a:rPr lang="ru-RU" sz="7200" dirty="0"/>
              <a:t> (</a:t>
            </a:r>
            <a:r>
              <a:rPr lang="en-US" sz="7200" dirty="0"/>
              <a:t>S), </a:t>
            </a:r>
            <a:r>
              <a:rPr lang="ru-RU" sz="7200" dirty="0" err="1"/>
              <a:t>частково</a:t>
            </a:r>
            <a:r>
              <a:rPr lang="ru-RU" sz="7200" dirty="0"/>
              <a:t> представлена ​​у </a:t>
            </a:r>
            <a:r>
              <a:rPr lang="ru-RU" sz="7200" dirty="0" err="1"/>
              <a:t>вигляді</a:t>
            </a:r>
            <a:r>
              <a:rPr lang="ru-RU" sz="7200" dirty="0"/>
              <a:t> </a:t>
            </a:r>
            <a:r>
              <a:rPr lang="ru-RU" sz="7200" dirty="0" err="1"/>
              <a:t>мінералу</a:t>
            </a:r>
            <a:r>
              <a:rPr lang="ru-RU" sz="7200" dirty="0"/>
              <a:t> </a:t>
            </a:r>
            <a:r>
              <a:rPr lang="ru-RU" sz="7200" dirty="0" err="1"/>
              <a:t>піриту</a:t>
            </a:r>
            <a:r>
              <a:rPr lang="ru-RU" sz="7200" dirty="0"/>
              <a:t> - </a:t>
            </a:r>
            <a:r>
              <a:rPr lang="en-US" sz="7200" dirty="0"/>
              <a:t>FeS2. </a:t>
            </a:r>
            <a:r>
              <a:rPr lang="ru-RU" sz="7200" dirty="0"/>
              <a:t>В </a:t>
            </a:r>
            <a:r>
              <a:rPr lang="ru-RU" sz="7200" dirty="0" err="1"/>
              <a:t>деякому</a:t>
            </a:r>
            <a:r>
              <a:rPr lang="ru-RU" sz="7200" dirty="0"/>
              <a:t> </a:t>
            </a:r>
            <a:r>
              <a:rPr lang="ru-RU" sz="7200" dirty="0" err="1"/>
              <a:t>вугіллі</a:t>
            </a:r>
            <a:r>
              <a:rPr lang="ru-RU" sz="7200" dirty="0"/>
              <a:t> </a:t>
            </a:r>
            <a:r>
              <a:rPr lang="ru-RU" sz="7200" dirty="0" err="1"/>
              <a:t>може</a:t>
            </a:r>
            <a:r>
              <a:rPr lang="ru-RU" sz="7200" dirty="0"/>
              <a:t> </a:t>
            </a:r>
            <a:r>
              <a:rPr lang="ru-RU" sz="7200" dirty="0" err="1"/>
              <a:t>містяться</a:t>
            </a:r>
            <a:r>
              <a:rPr lang="ru-RU" sz="7200" dirty="0"/>
              <a:t> до 6% </a:t>
            </a:r>
            <a:r>
              <a:rPr lang="ru-RU" sz="7200" dirty="0" err="1"/>
              <a:t>сірки</a:t>
            </a:r>
            <a:r>
              <a:rPr lang="ru-RU" sz="7200" dirty="0"/>
              <a:t>, яка </a:t>
            </a:r>
            <a:r>
              <a:rPr lang="ru-RU" sz="7200" dirty="0" err="1"/>
              <a:t>перетворюється</a:t>
            </a:r>
            <a:r>
              <a:rPr lang="ru-RU" sz="7200" dirty="0"/>
              <a:t> при </a:t>
            </a:r>
            <a:r>
              <a:rPr lang="ru-RU" sz="7200" dirty="0" err="1"/>
              <a:t>спалюванні</a:t>
            </a:r>
            <a:r>
              <a:rPr lang="ru-RU" sz="7200" dirty="0"/>
              <a:t> в </a:t>
            </a:r>
            <a:r>
              <a:rPr lang="en-US" sz="7200" dirty="0"/>
              <a:t>S</a:t>
            </a:r>
            <a:r>
              <a:rPr lang="ru-RU" sz="7200" dirty="0"/>
              <a:t>О2: </a:t>
            </a:r>
            <a:r>
              <a:rPr lang="ru-RU" sz="7200" dirty="0" smtClean="0"/>
              <a:t> </a:t>
            </a:r>
            <a:r>
              <a:rPr lang="ru-RU" sz="7200" b="1" dirty="0" smtClean="0"/>
              <a:t>4</a:t>
            </a:r>
            <a:r>
              <a:rPr lang="en-US" sz="7200" b="1" dirty="0"/>
              <a:t>FeS2 (</a:t>
            </a:r>
            <a:r>
              <a:rPr lang="ru-RU" sz="7200" b="1" dirty="0" err="1"/>
              <a:t>тв</a:t>
            </a:r>
            <a:r>
              <a:rPr lang="ru-RU" sz="7200" b="1" dirty="0"/>
              <a:t>) + 11О2 8О2 (г) + 2</a:t>
            </a:r>
            <a:r>
              <a:rPr lang="en-US" sz="7200" b="1" dirty="0"/>
              <a:t>Fe2O3</a:t>
            </a:r>
            <a:r>
              <a:rPr lang="en-US" sz="7200" dirty="0"/>
              <a:t>.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У </a:t>
            </a:r>
            <a:r>
              <a:rPr lang="ru-RU" sz="7200" dirty="0" err="1"/>
              <a:t>паливі</a:t>
            </a:r>
            <a:r>
              <a:rPr lang="ru-RU" sz="7200" dirty="0"/>
              <a:t> </a:t>
            </a:r>
            <a:r>
              <a:rPr lang="ru-RU" sz="7200" dirty="0" err="1"/>
              <a:t>присутні</a:t>
            </a:r>
            <a:r>
              <a:rPr lang="ru-RU" sz="7200" dirty="0"/>
              <a:t> і </a:t>
            </a:r>
            <a:r>
              <a:rPr lang="ru-RU" sz="7200" dirty="0" err="1"/>
              <a:t>інші</a:t>
            </a:r>
            <a:r>
              <a:rPr lang="ru-RU" sz="7200" dirty="0"/>
              <a:t> </a:t>
            </a:r>
            <a:r>
              <a:rPr lang="ru-RU" sz="7200" dirty="0" err="1"/>
              <a:t>домішки</a:t>
            </a:r>
            <a:r>
              <a:rPr lang="ru-RU" sz="7200" dirty="0"/>
              <a:t>, але </a:t>
            </a:r>
            <a:r>
              <a:rPr lang="ru-RU" sz="7200" dirty="0" err="1"/>
              <a:t>сірка</a:t>
            </a:r>
            <a:r>
              <a:rPr lang="ru-RU" sz="7200" dirty="0"/>
              <a:t> </a:t>
            </a:r>
            <a:r>
              <a:rPr lang="ru-RU" sz="7200" dirty="0" err="1"/>
              <a:t>завжди</a:t>
            </a:r>
            <a:r>
              <a:rPr lang="ru-RU" sz="7200" dirty="0"/>
              <a:t> </a:t>
            </a:r>
            <a:r>
              <a:rPr lang="ru-RU" sz="7200" dirty="0" err="1"/>
              <a:t>вважалася</a:t>
            </a:r>
            <a:r>
              <a:rPr lang="ru-RU" sz="7200" dirty="0"/>
              <a:t> </a:t>
            </a:r>
            <a:r>
              <a:rPr lang="ru-RU" sz="7200" dirty="0" err="1"/>
              <a:t>найбільш</a:t>
            </a:r>
            <a:r>
              <a:rPr lang="ru-RU" sz="7200" dirty="0"/>
              <a:t> </a:t>
            </a:r>
            <a:r>
              <a:rPr lang="ru-RU" sz="7200" dirty="0" err="1"/>
              <a:t>типовим</a:t>
            </a:r>
            <a:r>
              <a:rPr lang="ru-RU" sz="7200" dirty="0"/>
              <a:t> </a:t>
            </a:r>
            <a:r>
              <a:rPr lang="ru-RU" sz="7200" dirty="0" err="1"/>
              <a:t>промисловим</a:t>
            </a:r>
            <a:r>
              <a:rPr lang="ru-RU" sz="7200" dirty="0"/>
              <a:t> </a:t>
            </a:r>
            <a:r>
              <a:rPr lang="ru-RU" sz="7200" dirty="0" err="1"/>
              <a:t>забруднювачем</a:t>
            </a:r>
            <a:r>
              <a:rPr lang="ru-RU" sz="7200" dirty="0"/>
              <a:t> </a:t>
            </a:r>
            <a:r>
              <a:rPr lang="ru-RU" sz="7200" dirty="0" err="1"/>
              <a:t>повітря</a:t>
            </a:r>
            <a:r>
              <a:rPr lang="ru-RU" sz="7200" dirty="0"/>
              <a:t>. Сажа, С</a:t>
            </a:r>
            <a:r>
              <a:rPr lang="en-US" sz="7200" dirty="0"/>
              <a:t>O2 </a:t>
            </a:r>
            <a:r>
              <a:rPr lang="ru-RU" sz="7200" dirty="0"/>
              <a:t>і </a:t>
            </a:r>
            <a:r>
              <a:rPr lang="en-US" sz="7200" dirty="0"/>
              <a:t>SO2 </a:t>
            </a:r>
            <a:r>
              <a:rPr lang="ru-RU" sz="7200" dirty="0"/>
              <a:t>є </a:t>
            </a:r>
            <a:r>
              <a:rPr lang="ru-RU" sz="7200" dirty="0" err="1"/>
              <a:t>первинними</a:t>
            </a:r>
            <a:r>
              <a:rPr lang="ru-RU" sz="7200" dirty="0"/>
              <a:t> </a:t>
            </a:r>
            <a:r>
              <a:rPr lang="ru-RU" sz="7200" dirty="0" err="1"/>
              <a:t>забруднювачами</a:t>
            </a:r>
            <a:r>
              <a:rPr lang="ru-RU" sz="7200" dirty="0"/>
              <a:t>.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err="1" smtClean="0"/>
              <a:t>Діоксид</a:t>
            </a:r>
            <a:r>
              <a:rPr lang="ru-RU" sz="7200" dirty="0" smtClean="0"/>
              <a:t> </a:t>
            </a:r>
            <a:r>
              <a:rPr lang="ru-RU" sz="7200" dirty="0" err="1"/>
              <a:t>сірки</a:t>
            </a:r>
            <a:r>
              <a:rPr lang="ru-RU" sz="7200" dirty="0"/>
              <a:t> добре </a:t>
            </a:r>
            <a:r>
              <a:rPr lang="ru-RU" sz="7200" dirty="0" err="1"/>
              <a:t>розчинний</a:t>
            </a:r>
            <a:r>
              <a:rPr lang="ru-RU" sz="7200" dirty="0"/>
              <a:t> і тому </a:t>
            </a:r>
            <a:r>
              <a:rPr lang="ru-RU" sz="7200" dirty="0" err="1"/>
              <a:t>може</a:t>
            </a:r>
            <a:r>
              <a:rPr lang="ru-RU" sz="7200" dirty="0"/>
              <a:t> </a:t>
            </a:r>
            <a:r>
              <a:rPr lang="ru-RU" sz="7200" dirty="0" err="1"/>
              <a:t>розчиняться</a:t>
            </a:r>
            <a:r>
              <a:rPr lang="ru-RU" sz="7200" dirty="0"/>
              <a:t> в атмосферному </a:t>
            </a:r>
            <a:r>
              <a:rPr lang="ru-RU" sz="7200" dirty="0" err="1"/>
              <a:t>повітрі</a:t>
            </a:r>
            <a:r>
              <a:rPr lang="ru-RU" sz="7200" dirty="0"/>
              <a:t>, яке </a:t>
            </a:r>
            <a:r>
              <a:rPr lang="ru-RU" sz="7200" dirty="0" err="1"/>
              <a:t>конденсує</a:t>
            </a:r>
            <a:r>
              <a:rPr lang="ru-RU" sz="7200" dirty="0"/>
              <a:t> </a:t>
            </a:r>
            <a:r>
              <a:rPr lang="ru-RU" sz="7200" dirty="0" err="1"/>
              <a:t>навколо</a:t>
            </a:r>
            <a:r>
              <a:rPr lang="ru-RU" sz="7200" dirty="0"/>
              <a:t> </a:t>
            </a:r>
            <a:r>
              <a:rPr lang="ru-RU" sz="7200" dirty="0" err="1"/>
              <a:t>частинок</a:t>
            </a:r>
            <a:r>
              <a:rPr lang="ru-RU" sz="7200" dirty="0"/>
              <a:t>, </a:t>
            </a:r>
            <a:r>
              <a:rPr lang="ru-RU" sz="7200" dirty="0" err="1"/>
              <a:t>наприклад</a:t>
            </a:r>
            <a:r>
              <a:rPr lang="ru-RU" sz="7200" dirty="0"/>
              <a:t>, </a:t>
            </a:r>
            <a:r>
              <a:rPr lang="ru-RU" sz="7200" dirty="0" err="1"/>
              <a:t>диму</a:t>
            </a:r>
            <a:r>
              <a:rPr lang="ru-RU" sz="7200" dirty="0"/>
              <a:t>: </a:t>
            </a:r>
            <a:r>
              <a:rPr lang="ru-RU" sz="7200" dirty="0" smtClean="0"/>
              <a:t> </a:t>
            </a:r>
            <a:r>
              <a:rPr lang="en-US" sz="7200" b="1" dirty="0" smtClean="0"/>
              <a:t>SO2 </a:t>
            </a:r>
            <a:r>
              <a:rPr lang="en-US" sz="7200" b="1" dirty="0"/>
              <a:t>(</a:t>
            </a:r>
            <a:r>
              <a:rPr lang="ru-RU" sz="7200" b="1" dirty="0"/>
              <a:t>г) + </a:t>
            </a:r>
            <a:r>
              <a:rPr lang="en-US" sz="7200" b="1" dirty="0"/>
              <a:t>H2O (</a:t>
            </a:r>
            <a:r>
              <a:rPr lang="ru-RU" sz="7200" b="1" dirty="0"/>
              <a:t>ж) </a:t>
            </a:r>
            <a:r>
              <a:rPr lang="en-US" sz="7200" b="1" dirty="0"/>
              <a:t>H + (</a:t>
            </a:r>
            <a:r>
              <a:rPr lang="ru-RU" sz="7200" b="1" dirty="0" err="1"/>
              <a:t>водн</a:t>
            </a:r>
            <a:r>
              <a:rPr lang="ru-RU" sz="7200" b="1" dirty="0"/>
              <a:t>) + </a:t>
            </a:r>
            <a:r>
              <a:rPr lang="en-US" sz="7200" b="1" dirty="0"/>
              <a:t>HSO3 - (</a:t>
            </a:r>
            <a:r>
              <a:rPr lang="ru-RU" sz="7200" b="1" dirty="0" err="1"/>
              <a:t>водн</a:t>
            </a:r>
            <a:r>
              <a:rPr lang="ru-RU" sz="7200" b="1" dirty="0"/>
              <a:t>)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err="1" smtClean="0"/>
              <a:t>Сліди</a:t>
            </a:r>
            <a:r>
              <a:rPr lang="ru-RU" sz="7200" dirty="0" smtClean="0"/>
              <a:t> </a:t>
            </a:r>
            <a:r>
              <a:rPr lang="ru-RU" sz="7200" dirty="0" err="1" smtClean="0"/>
              <a:t>металів</a:t>
            </a:r>
            <a:r>
              <a:rPr lang="ru-RU" sz="7200" dirty="0" smtClean="0"/>
              <a:t> - </a:t>
            </a:r>
            <a:r>
              <a:rPr lang="ru-RU" sz="7200" dirty="0" err="1" smtClean="0"/>
              <a:t>забруднювачів</a:t>
            </a:r>
            <a:r>
              <a:rPr lang="ru-RU" sz="7200" dirty="0" smtClean="0"/>
              <a:t> </a:t>
            </a:r>
            <a:r>
              <a:rPr lang="ru-RU" sz="7200" dirty="0" err="1" smtClean="0"/>
              <a:t>заліза</a:t>
            </a:r>
            <a:r>
              <a:rPr lang="ru-RU" sz="7200" dirty="0" smtClean="0"/>
              <a:t> (</a:t>
            </a:r>
            <a:r>
              <a:rPr lang="en-US" sz="7200" dirty="0" smtClean="0"/>
              <a:t>Fe) </a:t>
            </a:r>
            <a:r>
              <a:rPr lang="ru-RU" sz="7200" dirty="0" err="1" smtClean="0"/>
              <a:t>або</a:t>
            </a:r>
            <a:r>
              <a:rPr lang="ru-RU" sz="7200" dirty="0" smtClean="0"/>
              <a:t> </a:t>
            </a:r>
            <a:r>
              <a:rPr lang="ru-RU" sz="7200" dirty="0" err="1" smtClean="0"/>
              <a:t>марганцю</a:t>
            </a:r>
            <a:r>
              <a:rPr lang="ru-RU" sz="7200" dirty="0" smtClean="0"/>
              <a:t> (</a:t>
            </a:r>
            <a:r>
              <a:rPr lang="en-US" sz="7200" dirty="0" err="1" smtClean="0"/>
              <a:t>Mn</a:t>
            </a:r>
            <a:r>
              <a:rPr lang="en-US" sz="7200" dirty="0" smtClean="0"/>
              <a:t>) </a:t>
            </a:r>
            <a:r>
              <a:rPr lang="ru-RU" sz="7200" dirty="0" err="1" smtClean="0"/>
              <a:t>каталізують</a:t>
            </a:r>
            <a:r>
              <a:rPr lang="ru-RU" sz="7200" dirty="0" smtClean="0"/>
              <a:t> </a:t>
            </a:r>
            <a:r>
              <a:rPr lang="ru-RU" sz="7200" dirty="0" err="1" smtClean="0"/>
              <a:t>перехід</a:t>
            </a:r>
            <a:r>
              <a:rPr lang="ru-RU" sz="7200" dirty="0" smtClean="0"/>
              <a:t> </a:t>
            </a:r>
            <a:r>
              <a:rPr lang="ru-RU" sz="7200" dirty="0" err="1" smtClean="0"/>
              <a:t>розчиненого</a:t>
            </a:r>
            <a:r>
              <a:rPr lang="ru-RU" sz="7200" dirty="0" smtClean="0"/>
              <a:t> </a:t>
            </a:r>
            <a:r>
              <a:rPr lang="en-US" sz="7200" dirty="0" smtClean="0"/>
              <a:t>SO2 </a:t>
            </a:r>
            <a:r>
              <a:rPr lang="ru-RU" sz="7200" dirty="0" smtClean="0"/>
              <a:t>в </a:t>
            </a:r>
            <a:r>
              <a:rPr lang="en-US" sz="7200" dirty="0" smtClean="0"/>
              <a:t>H2SO4: </a:t>
            </a:r>
            <a:r>
              <a:rPr lang="uk-UA" sz="7200" dirty="0" smtClean="0"/>
              <a:t> </a:t>
            </a:r>
            <a:r>
              <a:rPr lang="en-US" sz="7200" b="1" dirty="0" smtClean="0"/>
              <a:t>HSO3 </a:t>
            </a:r>
            <a:r>
              <a:rPr lang="en-US" sz="7200" b="1" dirty="0"/>
              <a:t>- (</a:t>
            </a:r>
            <a:r>
              <a:rPr lang="ru-RU" sz="7200" b="1" dirty="0" err="1"/>
              <a:t>водн</a:t>
            </a:r>
            <a:r>
              <a:rPr lang="ru-RU" sz="7200" b="1" dirty="0"/>
              <a:t>) + </a:t>
            </a:r>
            <a:r>
              <a:rPr lang="en-US" sz="7200" b="1" dirty="0"/>
              <a:t>O2 (</a:t>
            </a:r>
            <a:r>
              <a:rPr lang="ru-RU" sz="7200" b="1" dirty="0" err="1"/>
              <a:t>водн</a:t>
            </a:r>
            <a:r>
              <a:rPr lang="ru-RU" sz="7200" b="1" dirty="0"/>
              <a:t>) 2</a:t>
            </a:r>
            <a:r>
              <a:rPr lang="en-US" sz="7200" b="1" dirty="0"/>
              <a:t>H + (</a:t>
            </a:r>
            <a:r>
              <a:rPr lang="ru-RU" sz="7200" b="1" dirty="0" err="1"/>
              <a:t>водн</a:t>
            </a:r>
            <a:r>
              <a:rPr lang="ru-RU" sz="7200" b="1" dirty="0"/>
              <a:t>) + 2</a:t>
            </a:r>
            <a:r>
              <a:rPr lang="en-US" sz="7200" b="1" dirty="0"/>
              <a:t>SO22 - (</a:t>
            </a:r>
            <a:r>
              <a:rPr lang="ru-RU" sz="7200" b="1" dirty="0" err="1"/>
              <a:t>водн</a:t>
            </a:r>
            <a:r>
              <a:rPr lang="ru-RU" sz="7200" b="1" dirty="0"/>
              <a:t>) 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2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згорянні</a:t>
            </a:r>
            <a:r>
              <a:rPr lang="ru-RU" dirty="0"/>
              <a:t> </a:t>
            </a:r>
            <a:r>
              <a:rPr lang="ru-RU" dirty="0" err="1"/>
              <a:t>викопного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)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нешкідливі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- </a:t>
            </a:r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і вода ,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отруйний</a:t>
            </a:r>
            <a:r>
              <a:rPr lang="ru-RU" dirty="0"/>
              <a:t> </a:t>
            </a:r>
            <a:r>
              <a:rPr lang="ru-RU" dirty="0" err="1"/>
              <a:t>монооксид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 (у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сажі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288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315200" cy="35395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Смог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при </a:t>
            </a:r>
            <a:r>
              <a:rPr lang="ru-RU" dirty="0" err="1"/>
              <a:t>слабкій</a:t>
            </a:r>
            <a:r>
              <a:rPr lang="ru-RU" dirty="0"/>
              <a:t> </a:t>
            </a:r>
            <a:r>
              <a:rPr lang="ru-RU" dirty="0" err="1"/>
              <a:t>турбулентності</a:t>
            </a:r>
            <a:r>
              <a:rPr lang="ru-RU" dirty="0"/>
              <a:t> (</a:t>
            </a:r>
            <a:r>
              <a:rPr lang="ru-RU" dirty="0" err="1"/>
              <a:t>завихрення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) </a:t>
            </a:r>
            <a:r>
              <a:rPr lang="ru-RU" dirty="0" err="1"/>
              <a:t>повітря</a:t>
            </a:r>
            <a:r>
              <a:rPr lang="ru-RU" dirty="0"/>
              <a:t>, і </a:t>
            </a:r>
            <a:r>
              <a:rPr lang="ru-RU" dirty="0" err="1"/>
              <a:t>отже</a:t>
            </a:r>
            <a:r>
              <a:rPr lang="ru-RU" dirty="0"/>
              <a:t>, при </a:t>
            </a:r>
            <a:r>
              <a:rPr lang="ru-RU" dirty="0" err="1"/>
              <a:t>стійкому</a:t>
            </a:r>
            <a:r>
              <a:rPr lang="ru-RU" dirty="0"/>
              <a:t> </a:t>
            </a:r>
            <a:r>
              <a:rPr lang="ru-RU" dirty="0" err="1"/>
              <a:t>розподілі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по </a:t>
            </a:r>
            <a:r>
              <a:rPr lang="ru-RU" dirty="0" err="1"/>
              <a:t>висоті</a:t>
            </a:r>
            <a:r>
              <a:rPr lang="ru-RU" dirty="0"/>
              <a:t>, особливо при </a:t>
            </a:r>
            <a:r>
              <a:rPr lang="ru-RU" dirty="0" err="1"/>
              <a:t>інверсіях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, при </a:t>
            </a:r>
            <a:r>
              <a:rPr lang="ru-RU" dirty="0" err="1"/>
              <a:t>слабкому</a:t>
            </a:r>
            <a:r>
              <a:rPr lang="ru-RU" dirty="0"/>
              <a:t> </a:t>
            </a:r>
            <a:r>
              <a:rPr lang="ru-RU" dirty="0" err="1"/>
              <a:t>вітрі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штилі</a:t>
            </a:r>
            <a:r>
              <a:rPr lang="ru-RU" dirty="0"/>
              <a:t>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6198"/>
            <a:ext cx="86162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762056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Сажа і </a:t>
            </a:r>
            <a:r>
              <a:rPr lang="ru-RU" sz="2400" dirty="0" err="1"/>
              <a:t>діоксид</a:t>
            </a:r>
            <a:r>
              <a:rPr lang="ru-RU" sz="2400" dirty="0"/>
              <a:t> </a:t>
            </a:r>
            <a:r>
              <a:rPr lang="ru-RU" sz="2400" dirty="0" err="1"/>
              <a:t>сірки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при </a:t>
            </a:r>
            <a:r>
              <a:rPr lang="ru-RU" sz="2400" dirty="0" err="1"/>
              <a:t>спалюванні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, є </a:t>
            </a:r>
            <a:r>
              <a:rPr lang="ru-RU" sz="2400" dirty="0" err="1"/>
              <a:t>первинними</a:t>
            </a:r>
            <a:r>
              <a:rPr lang="ru-RU" sz="2400" dirty="0"/>
              <a:t> </a:t>
            </a:r>
            <a:r>
              <a:rPr lang="ru-RU" sz="2400" dirty="0" err="1"/>
              <a:t>забруднювачами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.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вогкості</a:t>
            </a:r>
            <a:r>
              <a:rPr lang="ru-RU" sz="2400" dirty="0"/>
              <a:t> і туману, </a:t>
            </a:r>
            <a:r>
              <a:rPr lang="ru-RU" sz="2400" dirty="0" err="1"/>
              <a:t>характерних</a:t>
            </a:r>
            <a:r>
              <a:rPr lang="ru-RU" sz="2400" dirty="0"/>
              <a:t> для </a:t>
            </a:r>
            <a:r>
              <a:rPr lang="ru-RU" sz="2400" dirty="0" err="1"/>
              <a:t>зимового</a:t>
            </a:r>
            <a:r>
              <a:rPr lang="ru-RU" sz="2400" dirty="0"/>
              <a:t> Лондона, вони стали причинами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тривалих</a:t>
            </a:r>
            <a:r>
              <a:rPr lang="ru-RU" sz="2400" dirty="0" smtClean="0"/>
              <a:t> </a:t>
            </a:r>
            <a:r>
              <a:rPr lang="ru-RU" sz="2400" dirty="0" err="1"/>
              <a:t>смогів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призводять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легеневих</a:t>
            </a:r>
            <a:r>
              <a:rPr lang="ru-RU" sz="2400" dirty="0" smtClean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0044"/>
            <a:ext cx="4197846" cy="279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7245"/>
            <a:ext cx="36640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260"/>
            <a:ext cx="7315200" cy="1154097"/>
          </a:xfrm>
        </p:spPr>
        <p:txBody>
          <a:bodyPr/>
          <a:lstStyle/>
          <a:p>
            <a:r>
              <a:rPr lang="ru-RU" dirty="0"/>
              <a:t>КЛАСИФІКАЦІЯ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28092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50" dirty="0"/>
              <a:t>Смог </a:t>
            </a:r>
            <a:r>
              <a:rPr lang="ru-RU" sz="2550" dirty="0" err="1"/>
              <a:t>буває</a:t>
            </a:r>
            <a:r>
              <a:rPr lang="ru-RU" sz="2550" dirty="0"/>
              <a:t> </a:t>
            </a:r>
            <a:r>
              <a:rPr lang="ru-RU" sz="2550" dirty="0" err="1"/>
              <a:t>наступних</a:t>
            </a:r>
            <a:r>
              <a:rPr lang="ru-RU" sz="2550" dirty="0"/>
              <a:t> </a:t>
            </a:r>
            <a:r>
              <a:rPr lang="ru-RU" sz="2550" dirty="0" err="1"/>
              <a:t>типів</a:t>
            </a:r>
            <a:r>
              <a:rPr lang="ru-RU" sz="2550" dirty="0"/>
              <a:t>:</a:t>
            </a:r>
          </a:p>
          <a:p>
            <a:r>
              <a:rPr lang="ru-RU" sz="2550" dirty="0" err="1"/>
              <a:t>Вологий</a:t>
            </a:r>
            <a:r>
              <a:rPr lang="ru-RU" sz="2550" dirty="0"/>
              <a:t> смог </a:t>
            </a:r>
            <a:r>
              <a:rPr lang="ru-RU" sz="2550" dirty="0" err="1"/>
              <a:t>лондонського</a:t>
            </a:r>
            <a:r>
              <a:rPr lang="ru-RU" sz="2550" dirty="0"/>
              <a:t> типу - </a:t>
            </a:r>
            <a:r>
              <a:rPr lang="ru-RU" sz="2550" dirty="0" err="1"/>
              <a:t>поєднання</a:t>
            </a:r>
            <a:r>
              <a:rPr lang="ru-RU" sz="2550" dirty="0"/>
              <a:t> туману з </a:t>
            </a:r>
            <a:r>
              <a:rPr lang="ru-RU" sz="2550" dirty="0" err="1"/>
              <a:t>домішкою</a:t>
            </a:r>
            <a:r>
              <a:rPr lang="ru-RU" sz="2550" dirty="0"/>
              <a:t> </a:t>
            </a:r>
            <a:r>
              <a:rPr lang="ru-RU" sz="2550" dirty="0" err="1"/>
              <a:t>диму</a:t>
            </a:r>
            <a:r>
              <a:rPr lang="ru-RU" sz="2550" dirty="0"/>
              <a:t> і </a:t>
            </a:r>
            <a:r>
              <a:rPr lang="ru-RU" sz="2550" dirty="0" err="1"/>
              <a:t>газових</a:t>
            </a:r>
            <a:r>
              <a:rPr lang="ru-RU" sz="2550" dirty="0"/>
              <a:t> </a:t>
            </a:r>
            <a:r>
              <a:rPr lang="ru-RU" sz="2550" dirty="0" err="1"/>
              <a:t>відходів</a:t>
            </a:r>
            <a:r>
              <a:rPr lang="ru-RU" sz="2550" dirty="0"/>
              <a:t> </a:t>
            </a:r>
            <a:r>
              <a:rPr lang="ru-RU" sz="2550" dirty="0" err="1"/>
              <a:t>виробництва</a:t>
            </a:r>
            <a:r>
              <a:rPr lang="ru-RU" sz="2550" dirty="0"/>
              <a:t>.</a:t>
            </a:r>
          </a:p>
          <a:p>
            <a:r>
              <a:rPr lang="ru-RU" sz="2550" dirty="0" err="1"/>
              <a:t>Крижаний</a:t>
            </a:r>
            <a:r>
              <a:rPr lang="ru-RU" sz="2550" dirty="0"/>
              <a:t> смог </a:t>
            </a:r>
            <a:r>
              <a:rPr lang="ru-RU" sz="2550" dirty="0" err="1"/>
              <a:t>аляскинського</a:t>
            </a:r>
            <a:r>
              <a:rPr lang="ru-RU" sz="2550" dirty="0"/>
              <a:t> типу - смог, </a:t>
            </a:r>
            <a:r>
              <a:rPr lang="ru-RU" sz="2550" dirty="0" err="1"/>
              <a:t>що</a:t>
            </a:r>
            <a:r>
              <a:rPr lang="ru-RU" sz="2550" dirty="0"/>
              <a:t> </a:t>
            </a:r>
            <a:r>
              <a:rPr lang="ru-RU" sz="2550" dirty="0" err="1"/>
              <a:t>утворюється</a:t>
            </a:r>
            <a:r>
              <a:rPr lang="ru-RU" sz="2550" dirty="0"/>
              <a:t> при </a:t>
            </a:r>
            <a:r>
              <a:rPr lang="ru-RU" sz="2550" dirty="0" err="1"/>
              <a:t>низьких</a:t>
            </a:r>
            <a:r>
              <a:rPr lang="ru-RU" sz="2550" dirty="0"/>
              <a:t> температурах з пара </a:t>
            </a:r>
            <a:r>
              <a:rPr lang="ru-RU" sz="2550" dirty="0" err="1"/>
              <a:t>опалювальних</a:t>
            </a:r>
            <a:r>
              <a:rPr lang="ru-RU" sz="2550" dirty="0"/>
              <a:t> систем і </a:t>
            </a:r>
            <a:r>
              <a:rPr lang="ru-RU" sz="2550" dirty="0" err="1"/>
              <a:t>побутових</a:t>
            </a:r>
            <a:r>
              <a:rPr lang="ru-RU" sz="2550" dirty="0"/>
              <a:t> </a:t>
            </a:r>
            <a:r>
              <a:rPr lang="ru-RU" sz="2550" dirty="0" err="1"/>
              <a:t>газових</a:t>
            </a:r>
            <a:r>
              <a:rPr lang="ru-RU" sz="2550" dirty="0"/>
              <a:t> </a:t>
            </a:r>
            <a:r>
              <a:rPr lang="ru-RU" sz="2550" dirty="0" err="1"/>
              <a:t>викидів</a:t>
            </a:r>
            <a:r>
              <a:rPr lang="ru-RU" sz="2550" dirty="0"/>
              <a:t>.</a:t>
            </a:r>
          </a:p>
          <a:p>
            <a:r>
              <a:rPr lang="ru-RU" sz="2550" dirty="0" err="1"/>
              <a:t>Радіаційний</a:t>
            </a:r>
            <a:r>
              <a:rPr lang="ru-RU" sz="2550" dirty="0"/>
              <a:t> туман - туман, </a:t>
            </a:r>
            <a:r>
              <a:rPr lang="ru-RU" sz="2550" dirty="0" err="1"/>
              <a:t>який</a:t>
            </a:r>
            <a:r>
              <a:rPr lang="ru-RU" sz="2550" dirty="0"/>
              <a:t> </a:t>
            </a:r>
            <a:r>
              <a:rPr lang="ru-RU" sz="2550" dirty="0" err="1"/>
              <a:t>з'являється</a:t>
            </a:r>
            <a:r>
              <a:rPr lang="ru-RU" sz="2550" dirty="0"/>
              <a:t> в </a:t>
            </a:r>
            <a:r>
              <a:rPr lang="ru-RU" sz="2550" dirty="0" err="1"/>
              <a:t>результаті</a:t>
            </a:r>
            <a:r>
              <a:rPr lang="ru-RU" sz="2550" dirty="0"/>
              <a:t> </a:t>
            </a:r>
            <a:r>
              <a:rPr lang="ru-RU" sz="2550" dirty="0" err="1"/>
              <a:t>радіаційного</a:t>
            </a:r>
            <a:r>
              <a:rPr lang="ru-RU" sz="2550" dirty="0"/>
              <a:t> </a:t>
            </a:r>
            <a:r>
              <a:rPr lang="ru-RU" sz="2550" dirty="0" err="1"/>
              <a:t>охолодження</a:t>
            </a:r>
            <a:r>
              <a:rPr lang="ru-RU" sz="2550" dirty="0"/>
              <a:t> </a:t>
            </a:r>
            <a:r>
              <a:rPr lang="ru-RU" sz="2550" dirty="0" err="1"/>
              <a:t>земної</a:t>
            </a:r>
            <a:r>
              <a:rPr lang="ru-RU" sz="2550" dirty="0"/>
              <a:t> </a:t>
            </a:r>
            <a:r>
              <a:rPr lang="ru-RU" sz="2550" dirty="0" err="1"/>
              <a:t>поверхні</a:t>
            </a:r>
            <a:r>
              <a:rPr lang="ru-RU" sz="2550" dirty="0"/>
              <a:t> і </a:t>
            </a:r>
            <a:r>
              <a:rPr lang="ru-RU" sz="2550" dirty="0" err="1"/>
              <a:t>маси</a:t>
            </a:r>
            <a:r>
              <a:rPr lang="ru-RU" sz="2550" dirty="0"/>
              <a:t> </a:t>
            </a:r>
            <a:r>
              <a:rPr lang="ru-RU" sz="2550" dirty="0" err="1"/>
              <a:t>вологого</a:t>
            </a:r>
            <a:r>
              <a:rPr lang="ru-RU" sz="2550" dirty="0"/>
              <a:t> приземного </a:t>
            </a:r>
            <a:r>
              <a:rPr lang="ru-RU" sz="2550" dirty="0" err="1"/>
              <a:t>повітря</a:t>
            </a:r>
            <a:r>
              <a:rPr lang="ru-RU" sz="2550" dirty="0"/>
              <a:t> до точки </a:t>
            </a:r>
            <a:r>
              <a:rPr lang="ru-RU" sz="2550" dirty="0" err="1"/>
              <a:t>роси</a:t>
            </a:r>
            <a:r>
              <a:rPr lang="ru-RU" sz="2550" dirty="0"/>
              <a:t>. </a:t>
            </a:r>
            <a:r>
              <a:rPr lang="ru-RU" sz="2550" dirty="0" err="1"/>
              <a:t>Зазвичай</a:t>
            </a:r>
            <a:r>
              <a:rPr lang="ru-RU" sz="2550" dirty="0"/>
              <a:t> </a:t>
            </a:r>
            <a:r>
              <a:rPr lang="ru-RU" sz="2550" dirty="0" err="1"/>
              <a:t>радіаційний</a:t>
            </a:r>
            <a:r>
              <a:rPr lang="ru-RU" sz="2550" dirty="0"/>
              <a:t> туман </a:t>
            </a:r>
            <a:r>
              <a:rPr lang="ru-RU" sz="2550" dirty="0" err="1"/>
              <a:t>виникає</a:t>
            </a:r>
            <a:r>
              <a:rPr lang="ru-RU" sz="2550" dirty="0"/>
              <a:t> </a:t>
            </a:r>
            <a:r>
              <a:rPr lang="ru-RU" sz="2550" dirty="0" err="1"/>
              <a:t>вночі</a:t>
            </a:r>
            <a:r>
              <a:rPr lang="ru-RU" sz="2550" dirty="0"/>
              <a:t> в </a:t>
            </a:r>
            <a:r>
              <a:rPr lang="ru-RU" sz="2550" dirty="0" err="1"/>
              <a:t>умовах</a:t>
            </a:r>
            <a:r>
              <a:rPr lang="ru-RU" sz="2550" dirty="0"/>
              <a:t> антициклону при </a:t>
            </a:r>
            <a:r>
              <a:rPr lang="ru-RU" sz="2550" dirty="0" err="1"/>
              <a:t>безхмарним</a:t>
            </a:r>
            <a:r>
              <a:rPr lang="ru-RU" sz="2550" dirty="0"/>
              <a:t> </a:t>
            </a:r>
            <a:r>
              <a:rPr lang="ru-RU" sz="2550" dirty="0" err="1"/>
              <a:t>погоді</a:t>
            </a:r>
            <a:r>
              <a:rPr lang="ru-RU" sz="2550" dirty="0"/>
              <a:t> і легкому </a:t>
            </a:r>
            <a:r>
              <a:rPr lang="ru-RU" sz="2550" dirty="0" err="1"/>
              <a:t>бризі</a:t>
            </a:r>
            <a:r>
              <a:rPr lang="ru-RU" sz="255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01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1154097"/>
          </a:xfrm>
        </p:spPr>
        <p:txBody>
          <a:bodyPr/>
          <a:lstStyle/>
          <a:p>
            <a:r>
              <a:rPr lang="uk-UA" dirty="0" smtClean="0"/>
              <a:t>КЛАСИФІКАЦІЯ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964488" cy="3539527"/>
          </a:xfrm>
        </p:spPr>
        <p:txBody>
          <a:bodyPr>
            <a:noAutofit/>
          </a:bodyPr>
          <a:lstStyle/>
          <a:p>
            <a:r>
              <a:rPr lang="ru-RU" sz="2400" dirty="0" err="1"/>
              <a:t>Сухий</a:t>
            </a:r>
            <a:r>
              <a:rPr lang="ru-RU" sz="2400" dirty="0"/>
              <a:t> смог лос- </a:t>
            </a:r>
            <a:r>
              <a:rPr lang="ru-RU" sz="2400" dirty="0" err="1"/>
              <a:t>анджелеського</a:t>
            </a:r>
            <a:r>
              <a:rPr lang="ru-RU" sz="2400" dirty="0"/>
              <a:t> типу - смог,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фото -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реакцій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в </a:t>
            </a:r>
            <a:r>
              <a:rPr lang="ru-RU" sz="2400" dirty="0" err="1"/>
              <a:t>газових</a:t>
            </a:r>
            <a:r>
              <a:rPr lang="ru-RU" sz="2400" dirty="0"/>
              <a:t> </a:t>
            </a:r>
            <a:r>
              <a:rPr lang="ru-RU" sz="2400" dirty="0" err="1"/>
              <a:t>викидах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радіації</a:t>
            </a:r>
            <a:r>
              <a:rPr lang="ru-RU" sz="2400" dirty="0"/>
              <a:t>; </a:t>
            </a:r>
            <a:r>
              <a:rPr lang="ru-RU" sz="2400" dirty="0" err="1"/>
              <a:t>стійка</a:t>
            </a:r>
            <a:r>
              <a:rPr lang="ru-RU" sz="2400" dirty="0"/>
              <a:t> </a:t>
            </a:r>
            <a:r>
              <a:rPr lang="ru-RU" sz="2400" dirty="0" err="1"/>
              <a:t>синювата</a:t>
            </a:r>
            <a:r>
              <a:rPr lang="ru-RU" sz="2400" dirty="0"/>
              <a:t> </a:t>
            </a:r>
            <a:r>
              <a:rPr lang="ru-RU" sz="2400" dirty="0" err="1"/>
              <a:t>серпанок</a:t>
            </a:r>
            <a:r>
              <a:rPr lang="ru-RU" sz="2400" dirty="0"/>
              <a:t> з </a:t>
            </a:r>
            <a:r>
              <a:rPr lang="ru-RU" sz="2400" dirty="0" err="1"/>
              <a:t>їдких</a:t>
            </a:r>
            <a:r>
              <a:rPr lang="ru-RU" sz="2400" dirty="0"/>
              <a:t> </a:t>
            </a:r>
            <a:r>
              <a:rPr lang="ru-RU" sz="2400" dirty="0" err="1"/>
              <a:t>газів</a:t>
            </a:r>
            <a:r>
              <a:rPr lang="ru-RU" sz="2400" dirty="0"/>
              <a:t> без туману.</a:t>
            </a:r>
          </a:p>
          <a:p>
            <a:r>
              <a:rPr lang="ru-RU" sz="2400" dirty="0" err="1"/>
              <a:t>Фотохімічний</a:t>
            </a:r>
            <a:r>
              <a:rPr lang="ru-RU" sz="2400" dirty="0"/>
              <a:t> смог - смог, основною причиною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вважаються</a:t>
            </a:r>
            <a:r>
              <a:rPr lang="ru-RU" sz="2400" dirty="0"/>
              <a:t> </a:t>
            </a:r>
            <a:r>
              <a:rPr lang="ru-RU" sz="2400" dirty="0" err="1"/>
              <a:t>автомобільні</a:t>
            </a:r>
            <a:r>
              <a:rPr lang="ru-RU" sz="2400" dirty="0"/>
              <a:t> </a:t>
            </a:r>
            <a:r>
              <a:rPr lang="ru-RU" sz="2400" dirty="0" err="1"/>
              <a:t>вихлопи</a:t>
            </a:r>
            <a:r>
              <a:rPr lang="ru-RU" sz="2400" dirty="0"/>
              <a:t>. </a:t>
            </a:r>
            <a:r>
              <a:rPr lang="ru-RU" sz="2400" dirty="0" err="1"/>
              <a:t>Автомобільні</a:t>
            </a:r>
            <a:r>
              <a:rPr lang="ru-RU" sz="2400" dirty="0"/>
              <a:t> </a:t>
            </a:r>
            <a:r>
              <a:rPr lang="ru-RU" sz="2400" dirty="0" err="1"/>
              <a:t>вихлопні</a:t>
            </a:r>
            <a:r>
              <a:rPr lang="ru-RU" sz="2400" dirty="0"/>
              <a:t> гази і </a:t>
            </a:r>
            <a:r>
              <a:rPr lang="ru-RU" sz="2400" dirty="0" err="1"/>
              <a:t>забруднюючі</a:t>
            </a:r>
            <a:r>
              <a:rPr lang="ru-RU" sz="2400" dirty="0"/>
              <a:t> </a:t>
            </a:r>
            <a:r>
              <a:rPr lang="ru-RU" sz="2400" dirty="0" err="1"/>
              <a:t>викиди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інверсії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вступають</a:t>
            </a:r>
            <a:r>
              <a:rPr lang="ru-RU" sz="2400" dirty="0"/>
              <a:t> в </a:t>
            </a:r>
            <a:r>
              <a:rPr lang="ru-RU" sz="2400" dirty="0" err="1"/>
              <a:t>хімічну</a:t>
            </a:r>
            <a:r>
              <a:rPr lang="ru-RU" sz="2400" dirty="0"/>
              <a:t> </a:t>
            </a:r>
            <a:r>
              <a:rPr lang="ru-RU" sz="2400" dirty="0" err="1"/>
              <a:t>реакцію</a:t>
            </a:r>
            <a:r>
              <a:rPr lang="ru-RU" sz="2400" dirty="0"/>
              <a:t> з </a:t>
            </a:r>
            <a:r>
              <a:rPr lang="ru-RU" sz="2400" dirty="0" err="1"/>
              <a:t>сонячним</a:t>
            </a:r>
            <a:r>
              <a:rPr lang="ru-RU" sz="2400" dirty="0"/>
              <a:t> </a:t>
            </a:r>
            <a:r>
              <a:rPr lang="ru-RU" sz="2400" dirty="0" err="1"/>
              <a:t>випромінюванням</a:t>
            </a:r>
            <a:r>
              <a:rPr lang="ru-RU" sz="2400" dirty="0"/>
              <a:t>, </a:t>
            </a:r>
            <a:r>
              <a:rPr lang="ru-RU" sz="2400" dirty="0" err="1"/>
              <a:t>утворюючи</a:t>
            </a:r>
            <a:r>
              <a:rPr lang="ru-RU" sz="2400" dirty="0"/>
              <a:t> озон. </a:t>
            </a:r>
            <a:r>
              <a:rPr lang="ru-RU" sz="2400" dirty="0" err="1"/>
              <a:t>Фотохімічний</a:t>
            </a:r>
            <a:r>
              <a:rPr lang="ru-RU" sz="2400" dirty="0"/>
              <a:t> </a:t>
            </a:r>
            <a:r>
              <a:rPr lang="ru-RU" sz="2400" dirty="0" err="1"/>
              <a:t>зміг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ураження</a:t>
            </a:r>
            <a:r>
              <a:rPr lang="ru-RU" sz="2400" dirty="0"/>
              <a:t> </a:t>
            </a:r>
            <a:r>
              <a:rPr lang="ru-RU" sz="2400" dirty="0" err="1"/>
              <a:t>дихальних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, </a:t>
            </a:r>
            <a:r>
              <a:rPr lang="ru-RU" sz="2400" dirty="0" err="1"/>
              <a:t>блювоту</a:t>
            </a:r>
            <a:r>
              <a:rPr lang="ru-RU" sz="2400" dirty="0"/>
              <a:t>, </a:t>
            </a:r>
            <a:r>
              <a:rPr lang="ru-RU" sz="2400" dirty="0" err="1"/>
              <a:t>подразнення</a:t>
            </a:r>
            <a:r>
              <a:rPr lang="ru-RU" sz="2400" dirty="0"/>
              <a:t> </a:t>
            </a:r>
            <a:r>
              <a:rPr lang="ru-RU" sz="2400" dirty="0" err="1"/>
              <a:t>слизової</a:t>
            </a:r>
            <a:r>
              <a:rPr lang="ru-RU" sz="2400" dirty="0"/>
              <a:t> </a:t>
            </a:r>
            <a:r>
              <a:rPr lang="ru-RU" sz="2400" dirty="0" err="1"/>
              <a:t>оболонки</a:t>
            </a:r>
            <a:r>
              <a:rPr lang="ru-RU" sz="2400" dirty="0"/>
              <a:t> очей і </a:t>
            </a:r>
            <a:r>
              <a:rPr lang="ru-RU" sz="2400" dirty="0" err="1"/>
              <a:t>загальну</a:t>
            </a:r>
            <a:r>
              <a:rPr lang="ru-RU" sz="2400" dirty="0"/>
              <a:t> </a:t>
            </a:r>
            <a:r>
              <a:rPr lang="ru-RU" sz="2400" dirty="0" err="1" smtClean="0"/>
              <a:t>млявість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25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70"/>
            <a:ext cx="7315200" cy="1154097"/>
          </a:xfrm>
        </p:spPr>
        <p:txBody>
          <a:bodyPr/>
          <a:lstStyle/>
          <a:p>
            <a:r>
              <a:rPr lang="ru-RU" dirty="0" smtClean="0"/>
              <a:t>ФОТОХІМІЧНИЙ СМОГ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3152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Фотохімічний</a:t>
            </a:r>
            <a:r>
              <a:rPr lang="ru-RU" dirty="0" smtClean="0"/>
              <a:t> </a:t>
            </a:r>
            <a:r>
              <a:rPr lang="ru-RU" dirty="0"/>
              <a:t>смог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фотохімічних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умов: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азоту, </a:t>
            </a:r>
            <a:r>
              <a:rPr lang="ru-RU" dirty="0" err="1"/>
              <a:t>вуглеводнів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,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і </a:t>
            </a:r>
            <a:r>
              <a:rPr lang="ru-RU" dirty="0" err="1"/>
              <a:t>безвітря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приземному </a:t>
            </a:r>
            <a:r>
              <a:rPr lang="ru-RU" dirty="0" err="1"/>
              <a:t>шарі</a:t>
            </a:r>
            <a:r>
              <a:rPr lang="ru-RU" dirty="0"/>
              <a:t> при </a:t>
            </a:r>
            <a:r>
              <a:rPr lang="ru-RU" dirty="0" err="1"/>
              <a:t>потужній</a:t>
            </a:r>
            <a:r>
              <a:rPr lang="ru-RU" dirty="0"/>
              <a:t> і </a:t>
            </a:r>
            <a:r>
              <a:rPr lang="ru-RU" dirty="0" err="1"/>
              <a:t>протягом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інверсії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913438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</TotalTime>
  <Words>756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СМОГ</vt:lpstr>
      <vt:lpstr>Презентация PowerPoint</vt:lpstr>
      <vt:lpstr>УТВОРЕННЯ</vt:lpstr>
      <vt:lpstr>УТВОРЕННЯ</vt:lpstr>
      <vt:lpstr>Презентация PowerPoint</vt:lpstr>
      <vt:lpstr>Презентация PowerPoint</vt:lpstr>
      <vt:lpstr>КЛАСИФІКАЦІЯ</vt:lpstr>
      <vt:lpstr>КЛАСИФІКАЦІЯ</vt:lpstr>
      <vt:lpstr>ФОТОХІМІЧНИЙ СМОГ</vt:lpstr>
      <vt:lpstr>НАСЛІДКИ</vt:lpstr>
      <vt:lpstr>НАСЛІДКИ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СМОГ</dc:title>
  <dc:creator>Игорь</dc:creator>
  <cp:lastModifiedBy>Игорь</cp:lastModifiedBy>
  <cp:revision>5</cp:revision>
  <dcterms:created xsi:type="dcterms:W3CDTF">2018-12-27T19:34:46Z</dcterms:created>
  <dcterms:modified xsi:type="dcterms:W3CDTF">2019-11-01T12:29:07Z</dcterms:modified>
</cp:coreProperties>
</file>