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5" r:id="rId9"/>
    <p:sldId id="270" r:id="rId10"/>
    <p:sldId id="266" r:id="rId11"/>
    <p:sldId id="267" r:id="rId12"/>
    <p:sldId id="268" r:id="rId13"/>
    <p:sldId id="269" r:id="rId14"/>
    <p:sldId id="26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58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260648"/>
            <a:ext cx="8676456" cy="4571999"/>
          </a:xfrm>
        </p:spPr>
        <p:txBody>
          <a:bodyPr/>
          <a:lstStyle/>
          <a:p>
            <a:pPr algn="ctr"/>
            <a:r>
              <a:rPr lang="uk-UA" sz="7200" dirty="0" smtClean="0"/>
              <a:t>Роль жінки </a:t>
            </a:r>
            <a:br>
              <a:rPr lang="uk-UA" sz="7200" dirty="0" smtClean="0"/>
            </a:br>
            <a:r>
              <a:rPr lang="uk-UA" sz="7200" dirty="0" smtClean="0"/>
              <a:t>у роки другої світової війни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373216"/>
            <a:ext cx="6858000" cy="914400"/>
          </a:xfrm>
        </p:spPr>
        <p:txBody>
          <a:bodyPr>
            <a:normAutofit/>
          </a:bodyPr>
          <a:lstStyle/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8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4"/>
            <a:ext cx="90278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2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36496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4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" y="116632"/>
            <a:ext cx="8964488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 </a:t>
            </a:r>
            <a:r>
              <a:rPr lang="ru-RU" dirty="0"/>
              <a:t>ХХ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масово</a:t>
            </a:r>
            <a:r>
              <a:rPr lang="ru-RU" dirty="0"/>
              <a:t> </a:t>
            </a:r>
            <a:r>
              <a:rPr lang="ru-RU" dirty="0" err="1"/>
              <a:t>долучаються</a:t>
            </a:r>
            <a:r>
              <a:rPr lang="ru-RU" dirty="0"/>
              <a:t> до </a:t>
            </a:r>
            <a:r>
              <a:rPr lang="ru-RU" dirty="0" err="1"/>
              <a:t>безпосередніх</a:t>
            </a:r>
            <a:r>
              <a:rPr lang="ru-RU" dirty="0"/>
              <a:t>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.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стала ареною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світових</a:t>
            </a:r>
            <a:r>
              <a:rPr lang="ru-RU" dirty="0"/>
              <a:t> </a:t>
            </a:r>
            <a:r>
              <a:rPr lang="ru-RU" dirty="0" err="1"/>
              <a:t>війн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жорстокої</a:t>
            </a:r>
            <a:r>
              <a:rPr lang="ru-RU" dirty="0"/>
              <a:t>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, </a:t>
            </a:r>
            <a:r>
              <a:rPr lang="ru-RU" dirty="0" err="1"/>
              <a:t>партизанської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на </a:t>
            </a:r>
            <a:r>
              <a:rPr lang="ru-RU" dirty="0" err="1"/>
              <a:t>Заході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загонів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підпілля</a:t>
            </a:r>
            <a:r>
              <a:rPr lang="ru-RU" dirty="0"/>
              <a:t>.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боротьбі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</a:t>
            </a:r>
            <a:r>
              <a:rPr lang="ru-RU" dirty="0" err="1"/>
              <a:t>зазнавала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smtClean="0"/>
              <a:t>поневірянь </a:t>
            </a:r>
            <a:r>
              <a:rPr lang="ru-RU" dirty="0" smtClean="0"/>
              <a:t>та несла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 за </a:t>
            </a:r>
            <a:r>
              <a:rPr lang="ru-RU" dirty="0" err="1"/>
              <a:t>дітей</a:t>
            </a:r>
            <a:r>
              <a:rPr lang="ru-RU" dirty="0"/>
              <a:t> та </a:t>
            </a:r>
            <a:r>
              <a:rPr lang="ru-RU" dirty="0" err="1"/>
              <a:t>старих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залишалися</a:t>
            </a:r>
            <a:r>
              <a:rPr lang="ru-RU" dirty="0"/>
              <a:t> у </a:t>
            </a:r>
            <a:r>
              <a:rPr lang="ru-RU" dirty="0" err="1"/>
              <a:t>неї</a:t>
            </a:r>
            <a:r>
              <a:rPr lang="ru-RU" dirty="0"/>
              <a:t> на </a:t>
            </a:r>
            <a:r>
              <a:rPr lang="ru-RU" dirty="0" err="1"/>
              <a:t>утриманні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98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1116042"/>
          </a:xfrm>
        </p:spPr>
        <p:txBody>
          <a:bodyPr>
            <a:noAutofit/>
          </a:bodyPr>
          <a:lstStyle/>
          <a:p>
            <a:r>
              <a:rPr lang="uk-UA" sz="4800" dirty="0" smtClean="0"/>
              <a:t>Жінка і війна в </a:t>
            </a:r>
            <a:r>
              <a:rPr lang="uk-UA" sz="4800" dirty="0" err="1" smtClean="0"/>
              <a:t>срср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484784"/>
            <a:ext cx="4752528" cy="453650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 err="1"/>
              <a:t>Жінки</a:t>
            </a:r>
            <a:r>
              <a:rPr lang="ru-RU" sz="2800" dirty="0"/>
              <a:t> в СРСР </a:t>
            </a:r>
            <a:r>
              <a:rPr lang="ru-RU" sz="2800" u="sng" dirty="0"/>
              <a:t>не </a:t>
            </a:r>
            <a:r>
              <a:rPr lang="ru-RU" sz="2800" u="sng" dirty="0" err="1"/>
              <a:t>були</a:t>
            </a:r>
            <a:r>
              <a:rPr lang="ru-RU" sz="2800" u="sng" dirty="0"/>
              <a:t> </a:t>
            </a:r>
            <a:r>
              <a:rPr lang="ru-RU" sz="2800" u="sng" dirty="0" err="1" smtClean="0"/>
              <a:t>військовозобов'язаними</a:t>
            </a:r>
            <a:r>
              <a:rPr lang="ru-RU" sz="2800" dirty="0"/>
              <a:t>, </a:t>
            </a:r>
            <a:r>
              <a:rPr lang="ru-RU" sz="2800" dirty="0" err="1"/>
              <a:t>хоча</a:t>
            </a:r>
            <a:r>
              <a:rPr lang="ru-RU" sz="2800" dirty="0"/>
              <a:t> </a:t>
            </a:r>
            <a:r>
              <a:rPr lang="ru-RU" sz="2800" dirty="0" err="1"/>
              <a:t>військове</a:t>
            </a:r>
            <a:r>
              <a:rPr lang="ru-RU" sz="2800" dirty="0"/>
              <a:t> </a:t>
            </a:r>
            <a:r>
              <a:rPr lang="ru-RU" sz="2800" dirty="0" err="1"/>
              <a:t>законодавство</a:t>
            </a:r>
            <a:r>
              <a:rPr lang="ru-RU" sz="2800" dirty="0"/>
              <a:t> СРСР </a:t>
            </a:r>
            <a:r>
              <a:rPr lang="ru-RU" sz="2800" dirty="0" err="1"/>
              <a:t>передбачало</a:t>
            </a:r>
            <a:r>
              <a:rPr lang="ru-RU" sz="2800" dirty="0"/>
              <a:t> у </a:t>
            </a:r>
            <a:r>
              <a:rPr lang="ru-RU" sz="2800" dirty="0" err="1"/>
              <a:t>разі</a:t>
            </a:r>
            <a:r>
              <a:rPr lang="ru-RU" sz="2800" dirty="0"/>
              <a:t> потреби </a:t>
            </a:r>
            <a:r>
              <a:rPr lang="ru-RU" sz="2800" dirty="0" err="1"/>
              <a:t>обов'язкове</a:t>
            </a:r>
            <a:r>
              <a:rPr lang="ru-RU" sz="2800" dirty="0"/>
              <a:t> </a:t>
            </a:r>
            <a:r>
              <a:rPr lang="ru-RU" sz="2800" dirty="0" err="1"/>
              <a:t>залучення</a:t>
            </a:r>
            <a:r>
              <a:rPr lang="ru-RU" sz="2800" dirty="0"/>
              <a:t> </a:t>
            </a:r>
            <a:r>
              <a:rPr lang="ru-RU" sz="2800" dirty="0" err="1"/>
              <a:t>жінок</a:t>
            </a:r>
            <a:r>
              <a:rPr lang="ru-RU" sz="2800" dirty="0"/>
              <a:t> </a:t>
            </a:r>
            <a:r>
              <a:rPr lang="ru-RU" sz="2800" dirty="0" smtClean="0"/>
              <a:t>у </a:t>
            </a:r>
            <a:r>
              <a:rPr lang="ru-RU" sz="2800" dirty="0"/>
              <a:t>ряди </a:t>
            </a:r>
            <a:r>
              <a:rPr lang="ru-RU" sz="2800" dirty="0" err="1"/>
              <a:t>Червоної</a:t>
            </a:r>
            <a:r>
              <a:rPr lang="ru-RU" sz="2800" dirty="0"/>
              <a:t> </a:t>
            </a:r>
            <a:r>
              <a:rPr lang="ru-RU" sz="2800" dirty="0" err="1"/>
              <a:t>армії</a:t>
            </a:r>
            <a:r>
              <a:rPr lang="ru-RU" sz="2800" dirty="0"/>
              <a:t> для </a:t>
            </a:r>
            <a:r>
              <a:rPr lang="ru-RU" sz="2800" dirty="0" err="1"/>
              <a:t>несення</a:t>
            </a:r>
            <a:r>
              <a:rPr lang="ru-RU" sz="2800" dirty="0"/>
              <a:t> </a:t>
            </a:r>
            <a:r>
              <a:rPr lang="ru-RU" sz="2800" dirty="0" err="1"/>
              <a:t>служби</a:t>
            </a:r>
            <a:r>
              <a:rPr lang="ru-RU" sz="2800" dirty="0"/>
              <a:t> в </a:t>
            </a:r>
            <a:r>
              <a:rPr lang="ru-RU" sz="2800" dirty="0" err="1"/>
              <a:t>допоміжних</a:t>
            </a:r>
            <a:r>
              <a:rPr lang="ru-RU" sz="2800" dirty="0"/>
              <a:t> </a:t>
            </a:r>
            <a:r>
              <a:rPr lang="ru-RU" sz="2800" dirty="0" err="1"/>
              <a:t>військах</a:t>
            </a:r>
            <a:r>
              <a:rPr lang="ru-RU" sz="2800" dirty="0"/>
              <a:t>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3" y="1412776"/>
            <a:ext cx="368614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3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0" y="522574"/>
            <a:ext cx="8640960" cy="4373563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П</a:t>
            </a:r>
            <a:r>
              <a:rPr lang="ru-RU" sz="2800" dirty="0" err="1" smtClean="0"/>
              <a:t>ізніші</a:t>
            </a:r>
            <a:r>
              <a:rPr lang="ru-RU" sz="2800" dirty="0" smtClean="0"/>
              <a:t> </a:t>
            </a:r>
            <a:r>
              <a:rPr lang="ru-RU" sz="2800" dirty="0" err="1"/>
              <a:t>колосальні</a:t>
            </a:r>
            <a:r>
              <a:rPr lang="ru-RU" sz="2800" dirty="0"/>
              <a:t> </a:t>
            </a:r>
            <a:r>
              <a:rPr lang="ru-RU" sz="2800" dirty="0" err="1"/>
              <a:t>втрати</a:t>
            </a:r>
            <a:r>
              <a:rPr lang="ru-RU" sz="2800" dirty="0"/>
              <a:t> </a:t>
            </a:r>
            <a:r>
              <a:rPr lang="ru-RU" sz="2800" dirty="0" err="1"/>
              <a:t>радянських</a:t>
            </a:r>
            <a:r>
              <a:rPr lang="ru-RU" sz="2800" dirty="0"/>
              <a:t> </a:t>
            </a:r>
            <a:r>
              <a:rPr lang="ru-RU" sz="2800" dirty="0" err="1"/>
              <a:t>військ</a:t>
            </a:r>
            <a:r>
              <a:rPr lang="ru-RU" sz="2800" dirty="0"/>
              <a:t> привели до того, </a:t>
            </a:r>
            <a:r>
              <a:rPr lang="ru-RU" sz="2800" dirty="0" err="1" smtClean="0"/>
              <a:t>що</a:t>
            </a:r>
            <a:r>
              <a:rPr lang="ru-RU" sz="2800" dirty="0"/>
              <a:t> </a:t>
            </a:r>
            <a:r>
              <a:rPr lang="ru-RU" sz="2800" u="sng" dirty="0" smtClean="0"/>
              <a:t>в </a:t>
            </a:r>
            <a:r>
              <a:rPr lang="ru-RU" sz="2800" u="sng" dirty="0"/>
              <a:t>1942 </a:t>
            </a:r>
            <a:r>
              <a:rPr lang="ru-RU" sz="2800" u="sng" dirty="0" err="1"/>
              <a:t>році</a:t>
            </a:r>
            <a:r>
              <a:rPr lang="ru-RU" sz="2800" u="sng" dirty="0"/>
              <a:t> </a:t>
            </a:r>
            <a:r>
              <a:rPr lang="ru-RU" sz="2800" dirty="0"/>
              <a:t>в СРСР </a:t>
            </a:r>
            <a:r>
              <a:rPr lang="ru-RU" sz="2800" dirty="0" err="1"/>
              <a:t>була</a:t>
            </a:r>
            <a:r>
              <a:rPr lang="ru-RU" sz="2800" dirty="0"/>
              <a:t> проведена </a:t>
            </a:r>
            <a:r>
              <a:rPr lang="ru-RU" sz="2800" u="sng" dirty="0" err="1"/>
              <a:t>масова</a:t>
            </a:r>
            <a:r>
              <a:rPr lang="ru-RU" sz="2800" u="sng" dirty="0"/>
              <a:t> </a:t>
            </a:r>
            <a:r>
              <a:rPr lang="ru-RU" sz="2800" u="sng" dirty="0" err="1"/>
              <a:t>мобілізація</a:t>
            </a:r>
            <a:r>
              <a:rPr lang="ru-RU" sz="2800" u="sng" dirty="0"/>
              <a:t> </a:t>
            </a:r>
            <a:r>
              <a:rPr lang="ru-RU" sz="2800" u="sng" dirty="0" err="1"/>
              <a:t>жінок</a:t>
            </a:r>
            <a:r>
              <a:rPr lang="ru-RU" sz="2800" dirty="0"/>
              <a:t> на службу в </a:t>
            </a:r>
            <a:r>
              <a:rPr lang="ru-RU" sz="2800" dirty="0" err="1"/>
              <a:t>діючу</a:t>
            </a:r>
            <a:r>
              <a:rPr lang="ru-RU" sz="2800" dirty="0"/>
              <a:t> </a:t>
            </a:r>
            <a:r>
              <a:rPr lang="ru-RU" sz="2800" dirty="0" err="1"/>
              <a:t>армію</a:t>
            </a:r>
            <a:r>
              <a:rPr lang="ru-RU" sz="2800" dirty="0"/>
              <a:t> і в </a:t>
            </a:r>
            <a:r>
              <a:rPr lang="ru-RU" sz="2800" dirty="0" err="1"/>
              <a:t>тилові</a:t>
            </a:r>
            <a:r>
              <a:rPr lang="ru-RU" sz="2800" dirty="0"/>
              <a:t> </a:t>
            </a:r>
            <a:r>
              <a:rPr lang="ru-RU" sz="2800" dirty="0" err="1"/>
              <a:t>з'єднання</a:t>
            </a:r>
            <a:r>
              <a:rPr lang="ru-RU" sz="28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6" y="2492896"/>
            <a:ext cx="77324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2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99176" cy="1371600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феномен </a:t>
            </a:r>
            <a:r>
              <a:rPr lang="ru-RU" sz="4400" dirty="0" err="1"/>
              <a:t>жіночої</a:t>
            </a:r>
            <a:r>
              <a:rPr lang="ru-RU" sz="4400" dirty="0"/>
              <a:t> </a:t>
            </a:r>
            <a:r>
              <a:rPr lang="ru-RU" sz="4400" dirty="0" err="1" smtClean="0"/>
              <a:t>добровільності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1"/>
            <a:ext cx="3960440" cy="4808612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Пропаганда </a:t>
            </a:r>
            <a:r>
              <a:rPr lang="ru-RU" sz="2200" dirty="0" err="1"/>
              <a:t>працювала</a:t>
            </a:r>
            <a:r>
              <a:rPr lang="ru-RU" sz="2200" dirty="0"/>
              <a:t> над </a:t>
            </a:r>
            <a:r>
              <a:rPr lang="ru-RU" sz="2200" dirty="0" err="1"/>
              <a:t>перетворенням</a:t>
            </a:r>
            <a:r>
              <a:rPr lang="ru-RU" sz="2200" dirty="0"/>
              <a:t> </a:t>
            </a:r>
            <a:r>
              <a:rPr lang="ru-RU" sz="2200" dirty="0" err="1"/>
              <a:t>жінки</a:t>
            </a:r>
            <a:r>
              <a:rPr lang="ru-RU" sz="2200" dirty="0"/>
              <a:t> </a:t>
            </a:r>
            <a:r>
              <a:rPr lang="ru-RU" sz="2200" dirty="0" smtClean="0"/>
              <a:t>на </a:t>
            </a:r>
            <a:r>
              <a:rPr lang="ru-RU" sz="2200" dirty="0" err="1" smtClean="0"/>
              <a:t>самодостатню</a:t>
            </a:r>
            <a:r>
              <a:rPr lang="ru-RU" sz="2200" dirty="0" smtClean="0"/>
              <a:t> </a:t>
            </a:r>
            <a:r>
              <a:rPr lang="ru-RU" sz="2200" dirty="0"/>
              <a:t>особу, </a:t>
            </a:r>
            <a:r>
              <a:rPr lang="ru-RU" sz="2200" dirty="0" err="1"/>
              <a:t>хоча</a:t>
            </a:r>
            <a:r>
              <a:rPr lang="ru-RU" sz="2200" dirty="0"/>
              <a:t> </a:t>
            </a:r>
            <a:r>
              <a:rPr lang="ru-RU" sz="2200" dirty="0" err="1"/>
              <a:t>така</a:t>
            </a:r>
            <a:r>
              <a:rPr lang="ru-RU" sz="2200" dirty="0"/>
              <a:t> </a:t>
            </a:r>
            <a:r>
              <a:rPr lang="ru-RU" sz="2200" dirty="0" err="1"/>
              <a:t>емансипованість</a:t>
            </a:r>
            <a:r>
              <a:rPr lang="ru-RU" sz="2200" dirty="0"/>
              <a:t> носила </a:t>
            </a:r>
            <a:r>
              <a:rPr lang="ru-RU" sz="2200" dirty="0" err="1"/>
              <a:t>здебільшого</a:t>
            </a:r>
            <a:r>
              <a:rPr lang="ru-RU" sz="2200" dirty="0"/>
              <a:t> </a:t>
            </a:r>
            <a:r>
              <a:rPr lang="ru-RU" sz="2200" dirty="0" err="1"/>
              <a:t>виробничий</a:t>
            </a:r>
            <a:r>
              <a:rPr lang="ru-RU" sz="2200" dirty="0"/>
              <a:t> характер, </a:t>
            </a:r>
            <a:r>
              <a:rPr lang="ru-RU" sz="2200" dirty="0" err="1"/>
              <a:t>проте</a:t>
            </a:r>
            <a:r>
              <a:rPr lang="ru-RU" sz="2200" dirty="0"/>
              <a:t> </a:t>
            </a:r>
            <a:r>
              <a:rPr lang="ru-RU" sz="2200" dirty="0" err="1" smtClean="0"/>
              <a:t>була</a:t>
            </a:r>
            <a:r>
              <a:rPr lang="ru-RU" sz="2200" dirty="0" smtClean="0"/>
              <a:t> </a:t>
            </a:r>
            <a:r>
              <a:rPr lang="ru-RU" sz="2200" dirty="0" err="1"/>
              <a:t>свого</a:t>
            </a:r>
            <a:r>
              <a:rPr lang="ru-RU" sz="2200" dirty="0"/>
              <a:t> роду </a:t>
            </a:r>
            <a:r>
              <a:rPr lang="ru-RU" sz="2200" dirty="0" err="1"/>
              <a:t>психологічною</a:t>
            </a:r>
            <a:r>
              <a:rPr lang="ru-RU" sz="2200" dirty="0"/>
              <a:t> </a:t>
            </a:r>
            <a:r>
              <a:rPr lang="ru-RU" sz="2200" dirty="0" err="1"/>
              <a:t>підготовкою</a:t>
            </a:r>
            <a:r>
              <a:rPr lang="ru-RU" sz="2200" dirty="0"/>
              <a:t> до </a:t>
            </a:r>
            <a:r>
              <a:rPr lang="ru-RU" sz="2200" dirty="0" err="1"/>
              <a:t>масової</a:t>
            </a:r>
            <a:r>
              <a:rPr lang="ru-RU" sz="2200" dirty="0"/>
              <a:t> </a:t>
            </a:r>
            <a:r>
              <a:rPr lang="ru-RU" sz="2200" dirty="0" err="1"/>
              <a:t>участі</a:t>
            </a:r>
            <a:r>
              <a:rPr lang="ru-RU" sz="2200" dirty="0"/>
              <a:t> </a:t>
            </a:r>
            <a:r>
              <a:rPr lang="ru-RU" sz="2200" dirty="0" err="1"/>
              <a:t>радянських</a:t>
            </a:r>
            <a:r>
              <a:rPr lang="ru-RU" sz="2200" dirty="0"/>
              <a:t> </a:t>
            </a:r>
            <a:r>
              <a:rPr lang="ru-RU" sz="2200" dirty="0" err="1"/>
              <a:t>жінок</a:t>
            </a:r>
            <a:r>
              <a:rPr lang="ru-RU" sz="2200" dirty="0"/>
              <a:t> у </a:t>
            </a:r>
            <a:r>
              <a:rPr lang="ru-RU" sz="2200" dirty="0" err="1"/>
              <a:t>війні</a:t>
            </a:r>
            <a:r>
              <a:rPr lang="ru-RU" sz="2200" dirty="0"/>
              <a:t>. З </a:t>
            </a:r>
            <a:r>
              <a:rPr lang="ru-RU" sz="2200" dirty="0" err="1"/>
              <a:t>її</a:t>
            </a:r>
            <a:r>
              <a:rPr lang="ru-RU" sz="2200" dirty="0"/>
              <a:t> початком </a:t>
            </a:r>
            <a:r>
              <a:rPr lang="ru-RU" sz="2200" dirty="0" err="1"/>
              <a:t>сотні</a:t>
            </a:r>
            <a:r>
              <a:rPr lang="ru-RU" sz="2200" dirty="0"/>
              <a:t> </a:t>
            </a:r>
            <a:r>
              <a:rPr lang="ru-RU" sz="2200" dirty="0" err="1"/>
              <a:t>тисяч</a:t>
            </a:r>
            <a:r>
              <a:rPr lang="ru-RU" sz="2200" dirty="0"/>
              <a:t> </a:t>
            </a:r>
            <a:r>
              <a:rPr lang="ru-RU" sz="2200" dirty="0" err="1"/>
              <a:t>жінок</a:t>
            </a:r>
            <a:r>
              <a:rPr lang="ru-RU" sz="2200" dirty="0"/>
              <a:t> </a:t>
            </a:r>
            <a:r>
              <a:rPr lang="ru-RU" sz="2200" dirty="0" err="1"/>
              <a:t>кинулися</a:t>
            </a:r>
            <a:r>
              <a:rPr lang="ru-RU" sz="2200" dirty="0"/>
              <a:t> в </a:t>
            </a:r>
            <a:r>
              <a:rPr lang="ru-RU" sz="2200" dirty="0" err="1"/>
              <a:t>армію</a:t>
            </a:r>
            <a:r>
              <a:rPr lang="ru-RU" sz="2200" dirty="0"/>
              <a:t>, не </a:t>
            </a:r>
            <a:r>
              <a:rPr lang="ru-RU" sz="2200" dirty="0" err="1"/>
              <a:t>бажаючи</a:t>
            </a:r>
            <a:r>
              <a:rPr lang="ru-RU" sz="2200" dirty="0"/>
              <a:t> </a:t>
            </a:r>
            <a:r>
              <a:rPr lang="ru-RU" sz="2200" dirty="0" err="1"/>
              <a:t>відставати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 smtClean="0"/>
              <a:t>чоловіків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098032" cy="48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004" y="476672"/>
            <a:ext cx="5616624" cy="1371600"/>
          </a:xfrm>
        </p:spPr>
        <p:txBody>
          <a:bodyPr>
            <a:noAutofit/>
          </a:bodyPr>
          <a:lstStyle/>
          <a:p>
            <a:r>
              <a:rPr lang="uk-UA" sz="7200" dirty="0" smtClean="0"/>
              <a:t>Плакати</a:t>
            </a:r>
            <a:endParaRPr lang="ru-RU" sz="7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5544616" cy="446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48" y="206642"/>
            <a:ext cx="3566170" cy="267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10258"/>
            <a:ext cx="2889477" cy="371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27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306114"/>
            <a:ext cx="7620000" cy="4373563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У лавах </a:t>
            </a:r>
            <a:r>
              <a:rPr lang="ru-RU" sz="2400" dirty="0" err="1"/>
              <a:t>Червоної</a:t>
            </a:r>
            <a:r>
              <a:rPr lang="ru-RU" sz="2400" dirty="0"/>
              <a:t> </a:t>
            </a:r>
            <a:r>
              <a:rPr lang="ru-RU" sz="2400" dirty="0" err="1"/>
              <a:t>армії</a:t>
            </a:r>
            <a:r>
              <a:rPr lang="ru-RU" sz="2400" dirty="0"/>
              <a:t> несло службу 127 тис. </a:t>
            </a:r>
            <a:r>
              <a:rPr lang="ru-RU" sz="2400" dirty="0" err="1"/>
              <a:t>жінок</a:t>
            </a:r>
            <a:r>
              <a:rPr lang="ru-RU" sz="2400" dirty="0"/>
              <a:t> з </a:t>
            </a:r>
            <a:r>
              <a:rPr lang="ru-RU" sz="2400" dirty="0" err="1"/>
              <a:t>України</a:t>
            </a:r>
            <a:r>
              <a:rPr lang="ru-RU" sz="2400" dirty="0"/>
              <a:t>. </a:t>
            </a:r>
            <a:r>
              <a:rPr lang="ru-RU" sz="2400" dirty="0" err="1"/>
              <a:t>Жінки</a:t>
            </a:r>
            <a:r>
              <a:rPr lang="ru-RU" sz="2400" dirty="0"/>
              <a:t> </a:t>
            </a:r>
            <a:r>
              <a:rPr lang="ru-RU" sz="2400" dirty="0" err="1"/>
              <a:t>боролися</a:t>
            </a:r>
            <a:r>
              <a:rPr lang="ru-RU" sz="2400" dirty="0"/>
              <a:t> у </a:t>
            </a:r>
            <a:r>
              <a:rPr lang="ru-RU" sz="2400" dirty="0" err="1"/>
              <a:t>партизанських</a:t>
            </a:r>
            <a:r>
              <a:rPr lang="ru-RU" sz="2400" dirty="0"/>
              <a:t> загонах, </a:t>
            </a:r>
            <a:r>
              <a:rPr lang="ru-RU" sz="2400" dirty="0" err="1"/>
              <a:t>антифашистському</a:t>
            </a:r>
            <a:r>
              <a:rPr lang="ru-RU" sz="2400" dirty="0"/>
              <a:t> </a:t>
            </a:r>
            <a:r>
              <a:rPr lang="ru-RU" sz="2400" dirty="0" err="1"/>
              <a:t>підпіллі</a:t>
            </a:r>
            <a:r>
              <a:rPr lang="ru-RU" sz="2400" dirty="0"/>
              <a:t>. 27 </a:t>
            </a:r>
            <a:r>
              <a:rPr lang="ru-RU" sz="2400" dirty="0" err="1"/>
              <a:t>жінкам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народилися</a:t>
            </a:r>
            <a:r>
              <a:rPr lang="ru-RU" sz="2400" dirty="0"/>
              <a:t> в </a:t>
            </a:r>
            <a:r>
              <a:rPr lang="ru-RU" sz="2400" dirty="0" err="1"/>
              <a:t>Україні</a:t>
            </a:r>
            <a:r>
              <a:rPr lang="ru-RU" sz="2400" dirty="0"/>
              <a:t>, </a:t>
            </a:r>
            <a:r>
              <a:rPr lang="ru-RU" sz="2400" dirty="0" err="1"/>
              <a:t>присвоєно</a:t>
            </a:r>
            <a:r>
              <a:rPr lang="ru-RU" sz="2400" dirty="0"/>
              <a:t> </a:t>
            </a:r>
            <a:r>
              <a:rPr lang="ru-RU" sz="2400" dirty="0" err="1"/>
              <a:t>звання</a:t>
            </a:r>
            <a:r>
              <a:rPr lang="ru-RU" sz="2400" dirty="0"/>
              <a:t> Героя </a:t>
            </a:r>
            <a:r>
              <a:rPr lang="ru-RU" sz="2400" dirty="0" err="1"/>
              <a:t>Радянського</a:t>
            </a:r>
            <a:r>
              <a:rPr lang="ru-RU" sz="2400" dirty="0"/>
              <a:t> Союзу.</a:t>
            </a:r>
          </a:p>
        </p:txBody>
      </p:sp>
      <p:sp>
        <p:nvSpPr>
          <p:cNvPr id="4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2636912"/>
            <a:ext cx="5768602" cy="389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" y="3068960"/>
            <a:ext cx="262656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6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260648"/>
            <a:ext cx="8496943" cy="4373563"/>
          </a:xfrm>
        </p:spPr>
        <p:txBody>
          <a:bodyPr>
            <a:normAutofit/>
          </a:bodyPr>
          <a:lstStyle/>
          <a:p>
            <a:pPr algn="ctr"/>
            <a:r>
              <a:rPr lang="ru-RU" sz="2200" dirty="0" err="1"/>
              <a:t>Найбільше</a:t>
            </a:r>
            <a:r>
              <a:rPr lang="ru-RU" sz="2200" dirty="0"/>
              <a:t> </a:t>
            </a:r>
            <a:r>
              <a:rPr lang="ru-RU" sz="2200" dirty="0" err="1"/>
              <a:t>серед</a:t>
            </a:r>
            <a:r>
              <a:rPr lang="ru-RU" sz="2200" dirty="0"/>
              <a:t> </a:t>
            </a:r>
            <a:r>
              <a:rPr lang="ru-RU" sz="2200" dirty="0" err="1"/>
              <a:t>жінок-Героїв</a:t>
            </a:r>
            <a:r>
              <a:rPr lang="ru-RU" sz="2200" dirty="0"/>
              <a:t> </a:t>
            </a:r>
            <a:r>
              <a:rPr lang="ru-RU" sz="2200" dirty="0" err="1"/>
              <a:t>Радянського</a:t>
            </a:r>
            <a:r>
              <a:rPr lang="ru-RU" sz="2200" dirty="0"/>
              <a:t> Союзу </a:t>
            </a:r>
            <a:r>
              <a:rPr lang="ru-RU" sz="2200" dirty="0" err="1"/>
              <a:t>було</a:t>
            </a:r>
            <a:r>
              <a:rPr lang="ru-RU" sz="2200" dirty="0"/>
              <a:t> </a:t>
            </a:r>
            <a:r>
              <a:rPr lang="ru-RU" sz="2200" dirty="0" err="1"/>
              <a:t>льотчиць</a:t>
            </a:r>
            <a:r>
              <a:rPr lang="ru-RU" sz="2200" dirty="0"/>
              <a:t>. </a:t>
            </a:r>
            <a:r>
              <a:rPr lang="ru-RU" sz="2200" dirty="0" err="1"/>
              <a:t>Цього</a:t>
            </a:r>
            <a:r>
              <a:rPr lang="ru-RU" sz="2200" dirty="0"/>
              <a:t> </a:t>
            </a:r>
            <a:r>
              <a:rPr lang="ru-RU" sz="2200" dirty="0" err="1"/>
              <a:t>високого</a:t>
            </a:r>
            <a:r>
              <a:rPr lang="ru-RU" sz="2200" dirty="0"/>
              <a:t> </a:t>
            </a:r>
            <a:r>
              <a:rPr lang="ru-RU" sz="2200" dirty="0" err="1"/>
              <a:t>звання</a:t>
            </a:r>
            <a:r>
              <a:rPr lang="ru-RU" sz="2200" dirty="0"/>
              <a:t> </a:t>
            </a:r>
            <a:r>
              <a:rPr lang="ru-RU" sz="2200" dirty="0" err="1"/>
              <a:t>удостоєні</a:t>
            </a:r>
            <a:r>
              <a:rPr lang="ru-RU" sz="2200" dirty="0"/>
              <a:t> 83 </a:t>
            </a:r>
            <a:r>
              <a:rPr lang="ru-RU" sz="2200" dirty="0" err="1"/>
              <a:t>жінки-льотчиці</a:t>
            </a:r>
            <a:r>
              <a:rPr lang="ru-RU" sz="2200" dirty="0"/>
              <a:t>. </a:t>
            </a:r>
            <a:r>
              <a:rPr lang="ru-RU" sz="2200" dirty="0" err="1"/>
              <a:t>Серед</a:t>
            </a:r>
            <a:r>
              <a:rPr lang="ru-RU" sz="2200" dirty="0"/>
              <a:t> них – 25 </a:t>
            </a:r>
            <a:r>
              <a:rPr lang="ru-RU" sz="2200" dirty="0" err="1"/>
              <a:t>льотчиць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служили </a:t>
            </a:r>
            <a:r>
              <a:rPr lang="ru-RU" sz="2200" dirty="0" err="1"/>
              <a:t>жіночому</a:t>
            </a:r>
            <a:r>
              <a:rPr lang="ru-RU" sz="2200" dirty="0"/>
              <a:t> </a:t>
            </a:r>
            <a:r>
              <a:rPr lang="ru-RU" sz="2200" dirty="0" err="1"/>
              <a:t>авіаційному</a:t>
            </a:r>
            <a:r>
              <a:rPr lang="ru-RU" sz="2200" dirty="0"/>
              <a:t> полку, у так </a:t>
            </a:r>
            <a:r>
              <a:rPr lang="ru-RU" sz="2200" dirty="0" err="1"/>
              <a:t>званих</a:t>
            </a:r>
            <a:r>
              <a:rPr lang="ru-RU" sz="2200" dirty="0"/>
              <a:t> "</a:t>
            </a:r>
            <a:r>
              <a:rPr lang="ru-RU" sz="2200" dirty="0" err="1"/>
              <a:t>Нічних</a:t>
            </a:r>
            <a:r>
              <a:rPr lang="ru-RU" sz="2200" dirty="0"/>
              <a:t> </a:t>
            </a:r>
            <a:r>
              <a:rPr lang="ru-RU" sz="2200" dirty="0" err="1"/>
              <a:t>відьмах</a:t>
            </a:r>
            <a:r>
              <a:rPr lang="ru-RU" sz="2200" dirty="0"/>
              <a:t>". Одна з них – </a:t>
            </a:r>
            <a:r>
              <a:rPr lang="ru-RU" sz="2200" dirty="0" err="1"/>
              <a:t>українка</a:t>
            </a:r>
            <a:r>
              <a:rPr lang="ru-RU" sz="2200" dirty="0"/>
              <a:t> </a:t>
            </a:r>
            <a:r>
              <a:rPr lang="ru-RU" sz="2200" dirty="0" err="1"/>
              <a:t>Поліна</a:t>
            </a:r>
            <a:r>
              <a:rPr lang="ru-RU" sz="2200" dirty="0"/>
              <a:t> </a:t>
            </a:r>
            <a:r>
              <a:rPr lang="ru-RU" sz="2200" dirty="0" err="1"/>
              <a:t>Володимирівна</a:t>
            </a:r>
            <a:r>
              <a:rPr lang="ru-RU" sz="2200" dirty="0"/>
              <a:t> </a:t>
            </a:r>
            <a:r>
              <a:rPr lang="ru-RU" sz="2200" dirty="0" err="1"/>
              <a:t>Гельман</a:t>
            </a:r>
            <a:r>
              <a:rPr lang="ru-RU" sz="2200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2277368"/>
            <a:ext cx="2376263" cy="364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6165304"/>
            <a:ext cx="1582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/>
              <a:t>П. В. </a:t>
            </a:r>
            <a:r>
              <a:rPr lang="ru-RU" sz="1600" b="1" i="1" dirty="0" err="1"/>
              <a:t>Гельман</a:t>
            </a:r>
            <a:endParaRPr lang="ru-RU" sz="1600" b="1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4" y="2278854"/>
            <a:ext cx="5698734" cy="431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94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55160" cy="13716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жіноча</a:t>
            </a:r>
            <a:r>
              <a:rPr lang="ru-RU" dirty="0"/>
              <a:t> </a:t>
            </a:r>
            <a:r>
              <a:rPr lang="ru-RU" dirty="0" err="1"/>
              <a:t>праця</a:t>
            </a:r>
            <a:r>
              <a:rPr lang="ru-RU" dirty="0"/>
              <a:t> на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 smtClean="0"/>
              <a:t>підприємствах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7620000" cy="4373563"/>
          </a:xfrm>
        </p:spPr>
        <p:txBody>
          <a:bodyPr/>
          <a:lstStyle/>
          <a:p>
            <a:pPr algn="ctr"/>
            <a:r>
              <a:rPr lang="ru-RU" dirty="0" err="1"/>
              <a:t>Масово</a:t>
            </a:r>
            <a:r>
              <a:rPr lang="ru-RU" dirty="0"/>
              <a:t> </a:t>
            </a:r>
            <a:r>
              <a:rPr lang="ru-RU" dirty="0" err="1"/>
              <a:t>використовувалася</a:t>
            </a:r>
            <a:r>
              <a:rPr lang="ru-RU" dirty="0"/>
              <a:t> </a:t>
            </a:r>
            <a:r>
              <a:rPr lang="ru-RU" dirty="0" err="1"/>
              <a:t>жіноча</a:t>
            </a:r>
            <a:r>
              <a:rPr lang="ru-RU" dirty="0"/>
              <a:t> </a:t>
            </a:r>
            <a:r>
              <a:rPr lang="ru-RU" dirty="0" err="1"/>
              <a:t>праця</a:t>
            </a:r>
            <a:r>
              <a:rPr lang="ru-RU" dirty="0"/>
              <a:t> на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підприємствах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прирівнювалося</a:t>
            </a:r>
            <a:r>
              <a:rPr lang="ru-RU" dirty="0"/>
              <a:t> до </a:t>
            </a:r>
            <a:r>
              <a:rPr lang="ru-RU" dirty="0" err="1"/>
              <a:t>військового</a:t>
            </a:r>
            <a:r>
              <a:rPr lang="ru-RU" dirty="0"/>
              <a:t> </a:t>
            </a:r>
            <a:r>
              <a:rPr lang="ru-RU" dirty="0" err="1"/>
              <a:t>обов'язку</a:t>
            </a:r>
            <a:r>
              <a:rPr lang="ru-RU" dirty="0"/>
              <a:t>. 12 </a:t>
            </a:r>
            <a:r>
              <a:rPr lang="ru-RU" dirty="0" err="1"/>
              <a:t>мільйонів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, </a:t>
            </a:r>
            <a:r>
              <a:rPr lang="ru-RU" dirty="0" err="1"/>
              <a:t>будували</a:t>
            </a:r>
            <a:r>
              <a:rPr lang="ru-RU" dirty="0"/>
              <a:t> </a:t>
            </a:r>
            <a:r>
              <a:rPr lang="ru-RU" dirty="0" err="1"/>
              <a:t>протитанкові</a:t>
            </a:r>
            <a:r>
              <a:rPr lang="ru-RU" dirty="0"/>
              <a:t> </a:t>
            </a:r>
            <a:r>
              <a:rPr lang="ru-RU" dirty="0" err="1"/>
              <a:t>рови</a:t>
            </a:r>
            <a:r>
              <a:rPr lang="ru-RU" dirty="0"/>
              <a:t>, </a:t>
            </a:r>
            <a:r>
              <a:rPr lang="ru-RU" dirty="0" err="1"/>
              <a:t>окопи</a:t>
            </a:r>
            <a:r>
              <a:rPr lang="ru-RU" dirty="0"/>
              <a:t>, </a:t>
            </a:r>
            <a:r>
              <a:rPr lang="ru-RU" dirty="0" err="1"/>
              <a:t>бліндажі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важка</a:t>
            </a:r>
            <a:r>
              <a:rPr lang="ru-RU" dirty="0"/>
              <a:t>, </a:t>
            </a:r>
            <a:r>
              <a:rPr lang="ru-RU" dirty="0" err="1"/>
              <a:t>виснажлива</a:t>
            </a:r>
            <a:r>
              <a:rPr lang="ru-RU" dirty="0"/>
              <a:t> робота.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3" t="16999" r="30175" b="34190"/>
          <a:stretch/>
        </p:blipFill>
        <p:spPr bwMode="auto">
          <a:xfrm>
            <a:off x="827584" y="3356992"/>
            <a:ext cx="7443538" cy="31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3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5809869" cy="3240360"/>
          </a:xfrm>
        </p:spPr>
        <p:txBody>
          <a:bodyPr>
            <a:normAutofit/>
          </a:bodyPr>
          <a:lstStyle/>
          <a:p>
            <a:r>
              <a:rPr lang="ru-RU" dirty="0" smtClean="0"/>
              <a:t>У </a:t>
            </a:r>
            <a:r>
              <a:rPr lang="ru-RU" dirty="0"/>
              <a:t>роки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підготовлено</a:t>
            </a:r>
            <a:r>
              <a:rPr lang="ru-RU" dirty="0"/>
              <a:t> 300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медичних</a:t>
            </a:r>
            <a:r>
              <a:rPr lang="ru-RU" dirty="0"/>
              <a:t> сестер, </a:t>
            </a:r>
            <a:r>
              <a:rPr lang="ru-RU" dirty="0" err="1"/>
              <a:t>понад</a:t>
            </a:r>
            <a:r>
              <a:rPr lang="ru-RU" dirty="0"/>
              <a:t> 900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сандружинниць</a:t>
            </a:r>
            <a:r>
              <a:rPr lang="ru-RU" dirty="0"/>
              <a:t>, у </a:t>
            </a:r>
            <a:r>
              <a:rPr lang="ru-RU" dirty="0" err="1"/>
              <a:t>військах</a:t>
            </a:r>
            <a:r>
              <a:rPr lang="ru-RU" dirty="0"/>
              <a:t> </a:t>
            </a:r>
            <a:r>
              <a:rPr lang="ru-RU" dirty="0" err="1"/>
              <a:t>протиповітряної</a:t>
            </a:r>
            <a:r>
              <a:rPr lang="ru-RU" dirty="0"/>
              <a:t> оборони служили 300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. За роки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підготовлено</a:t>
            </a:r>
            <a:r>
              <a:rPr lang="ru-RU" dirty="0"/>
              <a:t> 222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"</a:t>
            </a:r>
            <a:r>
              <a:rPr lang="ru-RU" dirty="0" err="1"/>
              <a:t>бійців</a:t>
            </a:r>
            <a:r>
              <a:rPr lang="ru-RU" dirty="0"/>
              <a:t>- </a:t>
            </a:r>
            <a:r>
              <a:rPr lang="ru-RU" dirty="0" err="1"/>
              <a:t>спеціалістів</a:t>
            </a:r>
            <a:r>
              <a:rPr lang="ru-RU" dirty="0"/>
              <a:t>": </a:t>
            </a:r>
            <a:r>
              <a:rPr lang="ru-RU" dirty="0" err="1"/>
              <a:t>мінометниць</a:t>
            </a:r>
            <a:r>
              <a:rPr lang="ru-RU" dirty="0"/>
              <a:t>, </a:t>
            </a:r>
            <a:r>
              <a:rPr lang="ru-RU" dirty="0" err="1"/>
              <a:t>станкових</a:t>
            </a:r>
            <a:r>
              <a:rPr lang="ru-RU" dirty="0"/>
              <a:t> і </a:t>
            </a:r>
            <a:r>
              <a:rPr lang="ru-RU" dirty="0" err="1"/>
              <a:t>ручних</a:t>
            </a:r>
            <a:r>
              <a:rPr lang="ru-RU" dirty="0"/>
              <a:t> </a:t>
            </a:r>
            <a:r>
              <a:rPr lang="ru-RU" dirty="0" err="1"/>
              <a:t>кулеметниць</a:t>
            </a:r>
            <a:r>
              <a:rPr lang="ru-RU" dirty="0"/>
              <a:t>, </a:t>
            </a:r>
            <a:r>
              <a:rPr lang="ru-RU" dirty="0" err="1"/>
              <a:t>автоматниць</a:t>
            </a:r>
            <a:r>
              <a:rPr lang="ru-RU" dirty="0"/>
              <a:t>, </a:t>
            </a:r>
            <a:r>
              <a:rPr lang="ru-RU" dirty="0" err="1"/>
              <a:t>снайперів</a:t>
            </a:r>
            <a:r>
              <a:rPr lang="ru-RU" dirty="0"/>
              <a:t>, </a:t>
            </a:r>
            <a:r>
              <a:rPr lang="ru-RU" dirty="0" err="1"/>
              <a:t>зв'язківців</a:t>
            </a:r>
            <a:r>
              <a:rPr lang="ru-RU" dirty="0"/>
              <a:t>, </a:t>
            </a:r>
            <a:r>
              <a:rPr lang="ru-RU" dirty="0" err="1"/>
              <a:t>фахівців</a:t>
            </a:r>
            <a:r>
              <a:rPr lang="ru-RU" dirty="0"/>
              <a:t> </a:t>
            </a:r>
            <a:r>
              <a:rPr lang="ru-RU" dirty="0" err="1"/>
              <a:t>дорожньо-експлуатаційних</a:t>
            </a:r>
            <a:r>
              <a:rPr lang="ru-RU" dirty="0"/>
              <a:t> служб.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9" t="15278" r="35166" b="43711"/>
          <a:stretch/>
        </p:blipFill>
        <p:spPr bwMode="auto">
          <a:xfrm>
            <a:off x="192004" y="3212976"/>
            <a:ext cx="460399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4" t="15170" r="39725" b="29509"/>
          <a:stretch/>
        </p:blipFill>
        <p:spPr bwMode="auto">
          <a:xfrm>
            <a:off x="6228184" y="116632"/>
            <a:ext cx="237626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1" t="15597" r="36964" b="54541"/>
          <a:stretch/>
        </p:blipFill>
        <p:spPr bwMode="auto">
          <a:xfrm>
            <a:off x="4934933" y="3390531"/>
            <a:ext cx="3960440" cy="288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41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300</TotalTime>
  <Words>355</Words>
  <Application>Microsoft Office PowerPoint</Application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Главная</vt:lpstr>
      <vt:lpstr>Роль жінки  у роки другої світової війни</vt:lpstr>
      <vt:lpstr>Жінка і війна в срср</vt:lpstr>
      <vt:lpstr>Презентация PowerPoint</vt:lpstr>
      <vt:lpstr>феномен жіночої добровільності</vt:lpstr>
      <vt:lpstr>Плакати</vt:lpstr>
      <vt:lpstr>Презентация PowerPoint</vt:lpstr>
      <vt:lpstr>Презентация PowerPoint</vt:lpstr>
      <vt:lpstr>жіноча праця на військових підприємствах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12</cp:revision>
  <dcterms:created xsi:type="dcterms:W3CDTF">2019-05-18T18:14:41Z</dcterms:created>
  <dcterms:modified xsi:type="dcterms:W3CDTF">2019-11-01T13:18:15Z</dcterms:modified>
</cp:coreProperties>
</file>