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68" r:id="rId4"/>
    <p:sldId id="258" r:id="rId5"/>
    <p:sldId id="259" r:id="rId6"/>
    <p:sldId id="261" r:id="rId7"/>
    <p:sldId id="270" r:id="rId8"/>
    <p:sldId id="260" r:id="rId9"/>
    <p:sldId id="269" r:id="rId10"/>
    <p:sldId id="262" r:id="rId11"/>
    <p:sldId id="263" r:id="rId12"/>
    <p:sldId id="264" r:id="rId13"/>
    <p:sldId id="265" r:id="rId14"/>
    <p:sldId id="266" r:id="rId15"/>
    <p:sldId id="271" r:id="rId16"/>
    <p:sldId id="267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6598"/>
    <a:srgbClr val="660066"/>
    <a:srgbClr val="993366"/>
    <a:srgbClr val="6E3393"/>
    <a:srgbClr val="CC3399"/>
    <a:srgbClr val="FF006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04" autoAdjust="0"/>
  </p:normalViewPr>
  <p:slideViewPr>
    <p:cSldViewPr>
      <p:cViewPr>
        <p:scale>
          <a:sx n="73" d="100"/>
          <a:sy n="73" d="100"/>
        </p:scale>
        <p:origin x="-2724" y="-9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r="15519"/>
          <a:stretch/>
        </p:blipFill>
        <p:spPr bwMode="auto">
          <a:xfrm>
            <a:off x="-1" y="1"/>
            <a:ext cx="9144001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1139012" y="4725144"/>
            <a:ext cx="7340352" cy="1800200"/>
          </a:xfrm>
        </p:spPr>
        <p:txBody>
          <a:bodyPr/>
          <a:lstStyle/>
          <a:p>
            <a:r>
              <a:rPr lang="uk-UA" sz="6000" b="1" i="1" dirty="0" smtClean="0">
                <a:solidFill>
                  <a:schemeClr val="tx2">
                    <a:lumMod val="75000"/>
                  </a:schemeClr>
                </a:solidFill>
              </a:rPr>
              <a:t>12 жінок із </a:t>
            </a:r>
            <a:r>
              <a:rPr lang="uk-UA" sz="6000" b="1" i="1" smtClean="0">
                <a:solidFill>
                  <a:schemeClr val="tx2">
                    <a:lumMod val="75000"/>
                  </a:schemeClr>
                </a:solidFill>
              </a:rPr>
              <a:t>життя Шевченка</a:t>
            </a:r>
            <a:endParaRPr lang="ru-RU" sz="6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77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399032"/>
          </a:xfrm>
        </p:spPr>
        <p:txBody>
          <a:bodyPr>
            <a:normAutofit/>
          </a:bodyPr>
          <a:lstStyle/>
          <a:p>
            <a:r>
              <a:rPr lang="uk-UA" sz="6000" b="1" i="1" u="sng" dirty="0" smtClean="0"/>
              <a:t>Феодосія Кошиць</a:t>
            </a:r>
            <a:endParaRPr lang="ru-RU" sz="6000" b="1" i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07931"/>
            <a:ext cx="4608512" cy="5186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3A6598"/>
                </a:solidFill>
              </a:rPr>
              <a:t>Коли Шевченко перший раз </a:t>
            </a:r>
            <a:r>
              <a:rPr lang="ru-RU" b="1" i="1" dirty="0" err="1">
                <a:solidFill>
                  <a:srgbClr val="3A6598"/>
                </a:solidFill>
              </a:rPr>
              <a:t>відвідував</a:t>
            </a:r>
            <a:r>
              <a:rPr lang="ru-RU" b="1" i="1" dirty="0">
                <a:solidFill>
                  <a:srgbClr val="3A6598"/>
                </a:solidFill>
              </a:rPr>
              <a:t> </a:t>
            </a:r>
            <a:r>
              <a:rPr lang="ru-RU" b="1" i="1" dirty="0" err="1" smtClean="0">
                <a:solidFill>
                  <a:srgbClr val="3A6598"/>
                </a:solidFill>
              </a:rPr>
              <a:t>Україну</a:t>
            </a:r>
            <a:r>
              <a:rPr lang="ru-RU" b="1" i="1" dirty="0" smtClean="0">
                <a:solidFill>
                  <a:srgbClr val="3A6598"/>
                </a:solidFill>
              </a:rPr>
              <a:t> як </a:t>
            </a:r>
            <a:r>
              <a:rPr lang="ru-RU" b="1" i="1" dirty="0" err="1">
                <a:solidFill>
                  <a:srgbClr val="3A6598"/>
                </a:solidFill>
              </a:rPr>
              <a:t>вільна</a:t>
            </a:r>
            <a:r>
              <a:rPr lang="ru-RU" b="1" i="1" dirty="0">
                <a:solidFill>
                  <a:srgbClr val="3A6598"/>
                </a:solidFill>
              </a:rPr>
              <a:t> </a:t>
            </a:r>
            <a:r>
              <a:rPr lang="ru-RU" b="1" i="1" dirty="0" err="1">
                <a:solidFill>
                  <a:srgbClr val="3A6598"/>
                </a:solidFill>
              </a:rPr>
              <a:t>людина</a:t>
            </a:r>
            <a:r>
              <a:rPr lang="ru-RU" b="1" i="1" dirty="0">
                <a:solidFill>
                  <a:srgbClr val="3A6598"/>
                </a:solidFill>
              </a:rPr>
              <a:t>, </a:t>
            </a:r>
            <a:r>
              <a:rPr lang="ru-RU" b="1" i="1" dirty="0" err="1">
                <a:solidFill>
                  <a:srgbClr val="3A6598"/>
                </a:solidFill>
              </a:rPr>
              <a:t>йому</a:t>
            </a:r>
            <a:r>
              <a:rPr lang="ru-RU" b="1" i="1" dirty="0">
                <a:solidFill>
                  <a:srgbClr val="3A6598"/>
                </a:solidFill>
              </a:rPr>
              <a:t> </a:t>
            </a:r>
            <a:r>
              <a:rPr lang="ru-RU" b="1" i="1" dirty="0" err="1">
                <a:solidFill>
                  <a:srgbClr val="3A6598"/>
                </a:solidFill>
              </a:rPr>
              <a:t>сподобалася</a:t>
            </a:r>
            <a:r>
              <a:rPr lang="ru-RU" b="1" i="1" dirty="0">
                <a:solidFill>
                  <a:srgbClr val="3A6598"/>
                </a:solidFill>
              </a:rPr>
              <a:t> </a:t>
            </a:r>
            <a:r>
              <a:rPr lang="ru-RU" b="1" i="1" dirty="0" err="1">
                <a:solidFill>
                  <a:srgbClr val="3A6598"/>
                </a:solidFill>
              </a:rPr>
              <a:t>донька</a:t>
            </a:r>
            <a:r>
              <a:rPr lang="ru-RU" b="1" i="1" dirty="0">
                <a:solidFill>
                  <a:srgbClr val="3A6598"/>
                </a:solidFill>
              </a:rPr>
              <a:t> </a:t>
            </a:r>
            <a:r>
              <a:rPr lang="ru-RU" b="1" i="1" dirty="0" err="1">
                <a:solidFill>
                  <a:srgbClr val="3A6598"/>
                </a:solidFill>
              </a:rPr>
              <a:t>місцевого</a:t>
            </a:r>
            <a:r>
              <a:rPr lang="ru-RU" b="1" i="1" dirty="0">
                <a:solidFill>
                  <a:srgbClr val="3A6598"/>
                </a:solidFill>
              </a:rPr>
              <a:t> попа – </a:t>
            </a:r>
            <a:r>
              <a:rPr lang="ru-RU" b="1" i="1" dirty="0" err="1">
                <a:solidFill>
                  <a:srgbClr val="3A6598"/>
                </a:solidFill>
              </a:rPr>
              <a:t>Феодосія</a:t>
            </a:r>
            <a:r>
              <a:rPr lang="ru-RU" b="1" i="1" dirty="0">
                <a:solidFill>
                  <a:srgbClr val="3A6598"/>
                </a:solidFill>
              </a:rPr>
              <a:t> </a:t>
            </a:r>
            <a:r>
              <a:rPr lang="ru-RU" b="1" i="1" dirty="0" err="1">
                <a:solidFill>
                  <a:srgbClr val="3A6598"/>
                </a:solidFill>
              </a:rPr>
              <a:t>Кошиць</a:t>
            </a:r>
            <a:r>
              <a:rPr lang="ru-RU" b="1" i="1" dirty="0">
                <a:solidFill>
                  <a:srgbClr val="3A6598"/>
                </a:solidFill>
              </a:rPr>
              <a:t>. Але </a:t>
            </a:r>
            <a:r>
              <a:rPr lang="ru-RU" b="1" i="1" dirty="0" err="1">
                <a:solidFill>
                  <a:srgbClr val="3A6598"/>
                </a:solidFill>
              </a:rPr>
              <a:t>під</a:t>
            </a:r>
            <a:r>
              <a:rPr lang="ru-RU" b="1" i="1" dirty="0">
                <a:solidFill>
                  <a:srgbClr val="3A6598"/>
                </a:solidFill>
              </a:rPr>
              <a:t> час </a:t>
            </a:r>
            <a:r>
              <a:rPr lang="ru-RU" b="1" i="1" dirty="0" err="1">
                <a:solidFill>
                  <a:srgbClr val="3A6598"/>
                </a:solidFill>
              </a:rPr>
              <a:t>сватання</a:t>
            </a:r>
            <a:r>
              <a:rPr lang="ru-RU" b="1" i="1" dirty="0">
                <a:solidFill>
                  <a:srgbClr val="3A6598"/>
                </a:solidFill>
              </a:rPr>
              <a:t> </a:t>
            </a:r>
            <a:r>
              <a:rPr lang="ru-RU" b="1" i="1" dirty="0" err="1">
                <a:solidFill>
                  <a:srgbClr val="3A6598"/>
                </a:solidFill>
              </a:rPr>
              <a:t>отримав</a:t>
            </a:r>
            <a:r>
              <a:rPr lang="ru-RU" b="1" i="1" dirty="0">
                <a:solidFill>
                  <a:srgbClr val="3A6598"/>
                </a:solidFill>
              </a:rPr>
              <a:t> </a:t>
            </a:r>
            <a:r>
              <a:rPr lang="ru-RU" b="1" i="1" dirty="0" err="1">
                <a:solidFill>
                  <a:srgbClr val="3A6598"/>
                </a:solidFill>
              </a:rPr>
              <a:t>гарбуза</a:t>
            </a:r>
            <a:r>
              <a:rPr lang="ru-RU" b="1" i="1" dirty="0">
                <a:solidFill>
                  <a:srgbClr val="3A6598"/>
                </a:solidFill>
              </a:rPr>
              <a:t> – не </a:t>
            </a:r>
            <a:r>
              <a:rPr lang="ru-RU" b="1" i="1" dirty="0" err="1">
                <a:solidFill>
                  <a:srgbClr val="3A6598"/>
                </a:solidFill>
              </a:rPr>
              <a:t>сподобався</a:t>
            </a:r>
            <a:r>
              <a:rPr lang="ru-RU" b="1" i="1" dirty="0">
                <a:solidFill>
                  <a:srgbClr val="3A6598"/>
                </a:solidFill>
              </a:rPr>
              <a:t> батькам </a:t>
            </a:r>
            <a:r>
              <a:rPr lang="ru-RU" b="1" i="1" dirty="0" err="1">
                <a:solidFill>
                  <a:srgbClr val="3A6598"/>
                </a:solidFill>
              </a:rPr>
              <a:t>попівни</a:t>
            </a:r>
            <a:r>
              <a:rPr lang="ru-RU" b="1" i="1" dirty="0">
                <a:solidFill>
                  <a:srgbClr val="3A6598"/>
                </a:solidFill>
              </a:rPr>
              <a:t>. Сама ж </a:t>
            </a:r>
            <a:r>
              <a:rPr lang="ru-RU" b="1" i="1" dirty="0" err="1">
                <a:solidFill>
                  <a:srgbClr val="3A6598"/>
                </a:solidFill>
              </a:rPr>
              <a:t>дівчина</a:t>
            </a:r>
            <a:r>
              <a:rPr lang="ru-RU" b="1" i="1" dirty="0">
                <a:solidFill>
                  <a:srgbClr val="3A6598"/>
                </a:solidFill>
              </a:rPr>
              <a:t> не </a:t>
            </a:r>
            <a:r>
              <a:rPr lang="ru-RU" b="1" i="1" dirty="0" err="1">
                <a:solidFill>
                  <a:srgbClr val="3A6598"/>
                </a:solidFill>
              </a:rPr>
              <a:t>витримала</a:t>
            </a:r>
            <a:r>
              <a:rPr lang="ru-RU" b="1" i="1" dirty="0">
                <a:solidFill>
                  <a:srgbClr val="3A6598"/>
                </a:solidFill>
              </a:rPr>
              <a:t> і, за </a:t>
            </a:r>
            <a:r>
              <a:rPr lang="ru-RU" b="1" i="1" dirty="0" err="1">
                <a:solidFill>
                  <a:srgbClr val="3A6598"/>
                </a:solidFill>
              </a:rPr>
              <a:t>місцевими</a:t>
            </a:r>
            <a:r>
              <a:rPr lang="ru-RU" b="1" i="1" dirty="0">
                <a:solidFill>
                  <a:srgbClr val="3A6598"/>
                </a:solidFill>
              </a:rPr>
              <a:t> </a:t>
            </a:r>
            <a:r>
              <a:rPr lang="ru-RU" b="1" i="1" dirty="0" err="1">
                <a:solidFill>
                  <a:srgbClr val="3A6598"/>
                </a:solidFill>
              </a:rPr>
              <a:t>переказами</a:t>
            </a:r>
            <a:r>
              <a:rPr lang="ru-RU" b="1" i="1" dirty="0">
                <a:solidFill>
                  <a:srgbClr val="3A6598"/>
                </a:solidFill>
              </a:rPr>
              <a:t>, </a:t>
            </a:r>
            <a:r>
              <a:rPr lang="ru-RU" b="1" i="1" dirty="0" err="1">
                <a:solidFill>
                  <a:srgbClr val="3A6598"/>
                </a:solidFill>
              </a:rPr>
              <a:t>збожеволіла</a:t>
            </a:r>
            <a:r>
              <a:rPr lang="ru-RU" b="1" i="1" dirty="0">
                <a:solidFill>
                  <a:srgbClr val="3A6598"/>
                </a:solidFill>
              </a:rPr>
              <a:t> та померла в 1884 </a:t>
            </a:r>
            <a:r>
              <a:rPr lang="ru-RU" b="1" i="1" dirty="0" err="1">
                <a:solidFill>
                  <a:srgbClr val="3A6598"/>
                </a:solidFill>
              </a:rPr>
              <a:t>році</a:t>
            </a:r>
            <a:r>
              <a:rPr lang="ru-RU" b="1" i="1" dirty="0">
                <a:solidFill>
                  <a:srgbClr val="3A6598"/>
                </a:solidFill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0" y="1507931"/>
            <a:ext cx="3572497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90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393" y="188640"/>
            <a:ext cx="8579296" cy="1096144"/>
          </a:xfrm>
        </p:spPr>
        <p:txBody>
          <a:bodyPr>
            <a:normAutofit/>
          </a:bodyPr>
          <a:lstStyle/>
          <a:p>
            <a:r>
              <a:rPr lang="uk-UA" sz="6600" b="1" i="1" u="sng" dirty="0" smtClean="0">
                <a:solidFill>
                  <a:srgbClr val="CC3399"/>
                </a:solidFill>
              </a:rPr>
              <a:t>Агата </a:t>
            </a:r>
            <a:r>
              <a:rPr lang="uk-UA" sz="6600" b="1" i="1" u="sng" dirty="0" err="1" smtClean="0">
                <a:solidFill>
                  <a:srgbClr val="CC3399"/>
                </a:solidFill>
              </a:rPr>
              <a:t>Ускова</a:t>
            </a:r>
            <a:endParaRPr lang="ru-RU" sz="6600" b="1" i="1" u="sng" dirty="0">
              <a:solidFill>
                <a:srgbClr val="CC33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68222" y="1489895"/>
            <a:ext cx="5616624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i="1" dirty="0" err="1">
                <a:solidFill>
                  <a:srgbClr val="993366"/>
                </a:solidFill>
              </a:rPr>
              <a:t>Під</a:t>
            </a:r>
            <a:r>
              <a:rPr lang="ru-RU" sz="2000" b="1" i="1" dirty="0">
                <a:solidFill>
                  <a:srgbClr val="993366"/>
                </a:solidFill>
              </a:rPr>
              <a:t> час тяжкого </a:t>
            </a:r>
            <a:r>
              <a:rPr lang="ru-RU" sz="2000" b="1" i="1" dirty="0" err="1">
                <a:solidFill>
                  <a:srgbClr val="993366"/>
                </a:solidFill>
              </a:rPr>
              <a:t>заслання</a:t>
            </a:r>
            <a:r>
              <a:rPr lang="ru-RU" sz="2000" b="1" i="1" dirty="0">
                <a:solidFill>
                  <a:srgbClr val="993366"/>
                </a:solidFill>
              </a:rPr>
              <a:t>, яке </a:t>
            </a:r>
            <a:r>
              <a:rPr lang="ru-RU" sz="2000" b="1" i="1" dirty="0" err="1">
                <a:solidFill>
                  <a:srgbClr val="993366"/>
                </a:solidFill>
              </a:rPr>
              <a:t>тривало</a:t>
            </a:r>
            <a:r>
              <a:rPr lang="ru-RU" sz="2000" b="1" i="1" dirty="0">
                <a:solidFill>
                  <a:srgbClr val="993366"/>
                </a:solidFill>
              </a:rPr>
              <a:t> десять </a:t>
            </a:r>
            <a:r>
              <a:rPr lang="ru-RU" sz="2000" b="1" i="1" dirty="0" err="1">
                <a:solidFill>
                  <a:srgbClr val="993366"/>
                </a:solidFill>
              </a:rPr>
              <a:t>років</a:t>
            </a:r>
            <a:r>
              <a:rPr lang="ru-RU" sz="2000" b="1" i="1" dirty="0">
                <a:solidFill>
                  <a:srgbClr val="993366"/>
                </a:solidFill>
              </a:rPr>
              <a:t>, Шевченко </a:t>
            </a:r>
            <a:r>
              <a:rPr lang="ru-RU" sz="2000" b="1" i="1" dirty="0" smtClean="0">
                <a:solidFill>
                  <a:srgbClr val="993366"/>
                </a:solidFill>
              </a:rPr>
              <a:t>не </a:t>
            </a:r>
            <a:r>
              <a:rPr lang="ru-RU" sz="2000" b="1" i="1" dirty="0" err="1" smtClean="0">
                <a:solidFill>
                  <a:srgbClr val="993366"/>
                </a:solidFill>
              </a:rPr>
              <a:t>залишається</a:t>
            </a:r>
            <a:r>
              <a:rPr lang="ru-RU" sz="2000" b="1" i="1" dirty="0" smtClean="0">
                <a:solidFill>
                  <a:srgbClr val="993366"/>
                </a:solidFill>
              </a:rPr>
              <a:t> </a:t>
            </a:r>
            <a:r>
              <a:rPr lang="ru-RU" sz="2000" b="1" i="1" dirty="0">
                <a:solidFill>
                  <a:srgbClr val="993366"/>
                </a:solidFill>
              </a:rPr>
              <a:t>без </a:t>
            </a:r>
            <a:r>
              <a:rPr lang="ru-RU" sz="2000" b="1" i="1" dirty="0" err="1">
                <a:solidFill>
                  <a:srgbClr val="993366"/>
                </a:solidFill>
              </a:rPr>
              <a:t>жіночої</a:t>
            </a:r>
            <a:r>
              <a:rPr lang="ru-RU" sz="2000" b="1" i="1" dirty="0">
                <a:solidFill>
                  <a:srgbClr val="993366"/>
                </a:solidFill>
              </a:rPr>
              <a:t> </a:t>
            </a:r>
            <a:r>
              <a:rPr lang="ru-RU" sz="2000" b="1" i="1" dirty="0" err="1" smtClean="0">
                <a:solidFill>
                  <a:srgbClr val="993366"/>
                </a:solidFill>
              </a:rPr>
              <a:t>підтримки</a:t>
            </a:r>
            <a:r>
              <a:rPr lang="ru-RU" sz="2000" b="1" i="1" dirty="0">
                <a:solidFill>
                  <a:srgbClr val="993366"/>
                </a:solidFill>
              </a:rPr>
              <a:t>. </a:t>
            </a:r>
            <a:r>
              <a:rPr lang="ru-RU" sz="2000" b="1" i="1" dirty="0" smtClean="0">
                <a:solidFill>
                  <a:srgbClr val="993366"/>
                </a:solidFill>
              </a:rPr>
              <a:t>У </a:t>
            </a:r>
            <a:r>
              <a:rPr lang="ru-RU" sz="2000" b="1" i="1" dirty="0" err="1">
                <a:solidFill>
                  <a:srgbClr val="993366"/>
                </a:solidFill>
              </a:rPr>
              <a:t>цей</a:t>
            </a:r>
            <a:r>
              <a:rPr lang="ru-RU" sz="2000" b="1" i="1" dirty="0">
                <a:solidFill>
                  <a:srgbClr val="993366"/>
                </a:solidFill>
              </a:rPr>
              <a:t> час </a:t>
            </a:r>
            <a:r>
              <a:rPr lang="ru-RU" sz="2000" b="1" i="1" dirty="0" err="1" smtClean="0">
                <a:solidFill>
                  <a:srgbClr val="993366"/>
                </a:solidFill>
              </a:rPr>
              <a:t>він</a:t>
            </a:r>
            <a:r>
              <a:rPr lang="ru-RU" sz="2000" b="1" i="1" dirty="0" smtClean="0">
                <a:solidFill>
                  <a:srgbClr val="993366"/>
                </a:solidFill>
              </a:rPr>
              <a:t> </a:t>
            </a:r>
            <a:r>
              <a:rPr lang="ru-RU" sz="2000" b="1" i="1" dirty="0" err="1" smtClean="0">
                <a:solidFill>
                  <a:srgbClr val="993366"/>
                </a:solidFill>
              </a:rPr>
              <a:t>закохується</a:t>
            </a:r>
            <a:r>
              <a:rPr lang="ru-RU" sz="2000" b="1" i="1" dirty="0" smtClean="0">
                <a:solidFill>
                  <a:srgbClr val="993366"/>
                </a:solidFill>
              </a:rPr>
              <a:t> в </a:t>
            </a:r>
            <a:r>
              <a:rPr lang="ru-RU" sz="2000" b="1" i="1" dirty="0">
                <a:solidFill>
                  <a:srgbClr val="993366"/>
                </a:solidFill>
              </a:rPr>
              <a:t>дружину коменданта </a:t>
            </a:r>
            <a:r>
              <a:rPr lang="ru-RU" sz="2000" b="1" i="1" dirty="0" err="1">
                <a:solidFill>
                  <a:srgbClr val="993366"/>
                </a:solidFill>
              </a:rPr>
              <a:t>Новопетрівської</a:t>
            </a:r>
            <a:r>
              <a:rPr lang="ru-RU" sz="2000" b="1" i="1" dirty="0">
                <a:solidFill>
                  <a:srgbClr val="993366"/>
                </a:solidFill>
              </a:rPr>
              <a:t> </a:t>
            </a:r>
            <a:r>
              <a:rPr lang="ru-RU" sz="2000" b="1" i="1" dirty="0" err="1">
                <a:solidFill>
                  <a:srgbClr val="993366"/>
                </a:solidFill>
              </a:rPr>
              <a:t>фортеці</a:t>
            </a:r>
            <a:r>
              <a:rPr lang="ru-RU" sz="2000" b="1" i="1" dirty="0">
                <a:solidFill>
                  <a:srgbClr val="993366"/>
                </a:solidFill>
              </a:rPr>
              <a:t>, Агату </a:t>
            </a:r>
            <a:endParaRPr lang="ru-RU" sz="2000" b="1" i="1" dirty="0" smtClean="0">
              <a:solidFill>
                <a:srgbClr val="993366"/>
              </a:solidFill>
            </a:endParaRPr>
          </a:p>
          <a:p>
            <a:pPr marL="0" indent="0">
              <a:buNone/>
            </a:pPr>
            <a:r>
              <a:rPr lang="ru-RU" sz="2000" b="1" i="1" dirty="0" err="1" smtClean="0">
                <a:solidFill>
                  <a:srgbClr val="993366"/>
                </a:solidFill>
              </a:rPr>
              <a:t>Ускову</a:t>
            </a:r>
            <a:r>
              <a:rPr lang="ru-RU" sz="2000" b="1" i="1" dirty="0">
                <a:solidFill>
                  <a:srgbClr val="993366"/>
                </a:solidFill>
              </a:rPr>
              <a:t>. </a:t>
            </a:r>
            <a:endParaRPr lang="ru-RU" sz="2000" b="1" i="1" dirty="0" smtClean="0">
              <a:solidFill>
                <a:srgbClr val="993366"/>
              </a:solidFill>
            </a:endParaRP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993366"/>
                </a:solidFill>
              </a:rPr>
              <a:t>Вона </a:t>
            </a:r>
            <a:r>
              <a:rPr lang="ru-RU" sz="2000" b="1" i="1" dirty="0" err="1">
                <a:solidFill>
                  <a:srgbClr val="993366"/>
                </a:solidFill>
              </a:rPr>
              <a:t>здавалася</a:t>
            </a:r>
            <a:r>
              <a:rPr lang="ru-RU" sz="2000" b="1" i="1" dirty="0">
                <a:solidFill>
                  <a:srgbClr val="993366"/>
                </a:solidFill>
              </a:rPr>
              <a:t> </a:t>
            </a:r>
            <a:r>
              <a:rPr lang="ru-RU" sz="2000" b="1" i="1" dirty="0" err="1">
                <a:solidFill>
                  <a:srgbClr val="993366"/>
                </a:solidFill>
              </a:rPr>
              <a:t>йому</a:t>
            </a:r>
            <a:r>
              <a:rPr lang="ru-RU" sz="2000" b="1" i="1" dirty="0">
                <a:solidFill>
                  <a:srgbClr val="993366"/>
                </a:solidFill>
              </a:rPr>
              <a:t> вершиною </a:t>
            </a:r>
            <a:r>
              <a:rPr lang="ru-RU" sz="2000" b="1" i="1" dirty="0" err="1">
                <a:solidFill>
                  <a:srgbClr val="993366"/>
                </a:solidFill>
              </a:rPr>
              <a:t>досконалості</a:t>
            </a:r>
            <a:r>
              <a:rPr lang="ru-RU" sz="2000" b="1" i="1" dirty="0">
                <a:solidFill>
                  <a:srgbClr val="993366"/>
                </a:solidFill>
              </a:rPr>
              <a:t>, </a:t>
            </a:r>
            <a:r>
              <a:rPr lang="ru-RU" sz="2000" b="1" i="1" dirty="0" err="1" smtClean="0">
                <a:solidFill>
                  <a:srgbClr val="993366"/>
                </a:solidFill>
              </a:rPr>
              <a:t>була</a:t>
            </a:r>
            <a:r>
              <a:rPr lang="ru-RU" sz="2000" b="1" i="1" dirty="0" smtClean="0">
                <a:solidFill>
                  <a:srgbClr val="993366"/>
                </a:solidFill>
              </a:rPr>
              <a:t> </a:t>
            </a:r>
            <a:r>
              <a:rPr lang="ru-RU" sz="2000" b="1" i="1" dirty="0" err="1">
                <a:solidFill>
                  <a:srgbClr val="993366"/>
                </a:solidFill>
              </a:rPr>
              <a:t>його</a:t>
            </a:r>
            <a:r>
              <a:rPr lang="ru-RU" sz="2000" b="1" i="1" dirty="0">
                <a:solidFill>
                  <a:srgbClr val="993366"/>
                </a:solidFill>
              </a:rPr>
              <a:t> </a:t>
            </a:r>
            <a:r>
              <a:rPr lang="ru-RU" sz="2000" b="1" i="1" dirty="0" err="1" smtClean="0">
                <a:solidFill>
                  <a:srgbClr val="993366"/>
                </a:solidFill>
              </a:rPr>
              <a:t>справжньою</a:t>
            </a:r>
            <a:r>
              <a:rPr lang="ru-RU" sz="2000" b="1" i="1" dirty="0" smtClean="0">
                <a:solidFill>
                  <a:srgbClr val="993366"/>
                </a:solidFill>
              </a:rPr>
              <a:t> </a:t>
            </a:r>
            <a:r>
              <a:rPr lang="ru-RU" sz="2000" b="1" i="1" dirty="0" err="1">
                <a:solidFill>
                  <a:srgbClr val="993366"/>
                </a:solidFill>
              </a:rPr>
              <a:t>платонічною</a:t>
            </a:r>
            <a:r>
              <a:rPr lang="ru-RU" sz="2000" b="1" i="1" dirty="0">
                <a:solidFill>
                  <a:srgbClr val="993366"/>
                </a:solidFill>
              </a:rPr>
              <a:t> </a:t>
            </a:r>
            <a:r>
              <a:rPr lang="ru-RU" sz="2000" b="1" i="1" dirty="0" err="1" smtClean="0">
                <a:solidFill>
                  <a:srgbClr val="993366"/>
                </a:solidFill>
              </a:rPr>
              <a:t>любов’ю</a:t>
            </a:r>
            <a:r>
              <a:rPr lang="ru-RU" sz="2000" b="1" i="1" dirty="0">
                <a:solidFill>
                  <a:srgbClr val="993366"/>
                </a:solidFill>
              </a:rPr>
              <a:t>, але </a:t>
            </a:r>
            <a:r>
              <a:rPr lang="ru-RU" sz="2000" b="1" i="1" dirty="0" err="1">
                <a:solidFill>
                  <a:srgbClr val="993366"/>
                </a:solidFill>
              </a:rPr>
              <a:t>плітки</a:t>
            </a:r>
            <a:r>
              <a:rPr lang="ru-RU" sz="2000" b="1" i="1" dirty="0">
                <a:solidFill>
                  <a:srgbClr val="993366"/>
                </a:solidFill>
              </a:rPr>
              <a:t> і </a:t>
            </a:r>
            <a:endParaRPr lang="ru-RU" sz="2000" b="1" i="1" dirty="0" smtClean="0">
              <a:solidFill>
                <a:srgbClr val="993366"/>
              </a:solidFill>
            </a:endParaRPr>
          </a:p>
          <a:p>
            <a:pPr marL="0" indent="0">
              <a:buNone/>
            </a:pPr>
            <a:r>
              <a:rPr lang="ru-RU" sz="2000" b="1" i="1" dirty="0" err="1" smtClean="0">
                <a:solidFill>
                  <a:srgbClr val="993366"/>
                </a:solidFill>
              </a:rPr>
              <a:t>осуд</a:t>
            </a:r>
            <a:r>
              <a:rPr lang="ru-RU" sz="2000" b="1" i="1" dirty="0" smtClean="0">
                <a:solidFill>
                  <a:srgbClr val="993366"/>
                </a:solidFill>
              </a:rPr>
              <a:t> перервали </a:t>
            </a:r>
            <a:r>
              <a:rPr lang="ru-RU" sz="2000" b="1" i="1" dirty="0" err="1">
                <a:solidFill>
                  <a:srgbClr val="993366"/>
                </a:solidFill>
              </a:rPr>
              <a:t>їх</a:t>
            </a:r>
            <a:r>
              <a:rPr lang="ru-RU" sz="2000" b="1" i="1" dirty="0">
                <a:solidFill>
                  <a:srgbClr val="993366"/>
                </a:solidFill>
              </a:rPr>
              <a:t> </a:t>
            </a:r>
            <a:r>
              <a:rPr lang="ru-RU" sz="2000" b="1" i="1" dirty="0" err="1">
                <a:solidFill>
                  <a:srgbClr val="993366"/>
                </a:solidFill>
              </a:rPr>
              <a:t>приятельські</a:t>
            </a:r>
            <a:r>
              <a:rPr lang="ru-RU" sz="2000" b="1" i="1" dirty="0">
                <a:solidFill>
                  <a:srgbClr val="993366"/>
                </a:solidFill>
              </a:rPr>
              <a:t> </a:t>
            </a:r>
            <a:endParaRPr lang="ru-RU" sz="2000" b="1" i="1" dirty="0" smtClean="0">
              <a:solidFill>
                <a:srgbClr val="993366"/>
              </a:solidFill>
            </a:endParaRPr>
          </a:p>
          <a:p>
            <a:pPr marL="0" indent="0">
              <a:buNone/>
            </a:pPr>
            <a:r>
              <a:rPr lang="ru-RU" sz="2000" b="1" i="1" dirty="0" err="1" smtClean="0">
                <a:solidFill>
                  <a:srgbClr val="993366"/>
                </a:solidFill>
              </a:rPr>
              <a:t>розмови</a:t>
            </a:r>
            <a:r>
              <a:rPr lang="ru-RU" sz="2000" b="1" i="1" dirty="0" smtClean="0">
                <a:solidFill>
                  <a:srgbClr val="993366"/>
                </a:solidFill>
              </a:rPr>
              <a:t> </a:t>
            </a:r>
            <a:r>
              <a:rPr lang="ru-RU" sz="2000" b="1" i="1" dirty="0" smtClean="0">
                <a:solidFill>
                  <a:srgbClr val="993366"/>
                </a:solidFill>
              </a:rPr>
              <a:t>та, </a:t>
            </a:r>
            <a:r>
              <a:rPr lang="ru-RU" sz="2000" b="1" i="1" dirty="0">
                <a:solidFill>
                  <a:srgbClr val="993366"/>
                </a:solidFill>
              </a:rPr>
              <a:t>не </a:t>
            </a:r>
            <a:r>
              <a:rPr lang="ru-RU" sz="2000" b="1" i="1" dirty="0" err="1">
                <a:solidFill>
                  <a:srgbClr val="993366"/>
                </a:solidFill>
              </a:rPr>
              <a:t>звертаючи</a:t>
            </a:r>
            <a:r>
              <a:rPr lang="ru-RU" sz="2000" b="1" i="1" dirty="0">
                <a:solidFill>
                  <a:srgbClr val="993366"/>
                </a:solidFill>
              </a:rPr>
              <a:t> на </a:t>
            </a:r>
            <a:r>
              <a:rPr lang="ru-RU" sz="2000" b="1" i="1" dirty="0" err="1">
                <a:solidFill>
                  <a:srgbClr val="993366"/>
                </a:solidFill>
              </a:rPr>
              <a:t>це</a:t>
            </a:r>
            <a:r>
              <a:rPr lang="ru-RU" sz="2000" b="1" i="1" dirty="0">
                <a:solidFill>
                  <a:srgbClr val="993366"/>
                </a:solidFill>
              </a:rPr>
              <a:t> </a:t>
            </a:r>
            <a:r>
              <a:rPr lang="ru-RU" sz="2000" b="1" i="1" dirty="0" err="1" smtClean="0">
                <a:solidFill>
                  <a:srgbClr val="993366"/>
                </a:solidFill>
              </a:rPr>
              <a:t>уваги</a:t>
            </a:r>
            <a:r>
              <a:rPr lang="ru-RU" sz="2000" b="1" i="1" dirty="0" smtClean="0">
                <a:solidFill>
                  <a:srgbClr val="993366"/>
                </a:solidFill>
              </a:rPr>
              <a:t>, </a:t>
            </a:r>
            <a:r>
              <a:rPr lang="ru-RU" sz="2000" b="1" i="1" dirty="0">
                <a:solidFill>
                  <a:srgbClr val="993366"/>
                </a:solidFill>
              </a:rPr>
              <a:t>вони </a:t>
            </a:r>
            <a:r>
              <a:rPr lang="ru-RU" sz="2000" b="1" i="1" dirty="0" err="1">
                <a:solidFill>
                  <a:srgbClr val="993366"/>
                </a:solidFill>
              </a:rPr>
              <a:t>продовжували</a:t>
            </a:r>
            <a:r>
              <a:rPr lang="ru-RU" sz="2000" b="1" i="1" dirty="0">
                <a:solidFill>
                  <a:srgbClr val="993366"/>
                </a:solidFill>
              </a:rPr>
              <a:t> </a:t>
            </a:r>
            <a:r>
              <a:rPr lang="ru-RU" sz="2000" b="1" i="1" dirty="0" err="1">
                <a:solidFill>
                  <a:srgbClr val="993366"/>
                </a:solidFill>
              </a:rPr>
              <a:t>підтримувати</a:t>
            </a:r>
            <a:r>
              <a:rPr lang="ru-RU" sz="2000" b="1" i="1" dirty="0">
                <a:solidFill>
                  <a:srgbClr val="993366"/>
                </a:solidFill>
              </a:rPr>
              <a:t> </a:t>
            </a:r>
            <a:endParaRPr lang="ru-RU" sz="2000" b="1" i="1" dirty="0" smtClean="0">
              <a:solidFill>
                <a:srgbClr val="993366"/>
              </a:solidFill>
            </a:endParaRPr>
          </a:p>
          <a:p>
            <a:pPr marL="0" indent="0">
              <a:buNone/>
            </a:pPr>
            <a:r>
              <a:rPr lang="ru-RU" sz="2000" b="1" i="1" dirty="0" err="1" smtClean="0">
                <a:solidFill>
                  <a:srgbClr val="993366"/>
                </a:solidFill>
              </a:rPr>
              <a:t>дружні</a:t>
            </a:r>
            <a:r>
              <a:rPr lang="ru-RU" sz="2000" b="1" i="1" dirty="0" smtClean="0">
                <a:solidFill>
                  <a:srgbClr val="993366"/>
                </a:solidFill>
              </a:rPr>
              <a:t> </a:t>
            </a:r>
            <a:r>
              <a:rPr lang="ru-RU" sz="2000" b="1" i="1" dirty="0" err="1">
                <a:solidFill>
                  <a:srgbClr val="993366"/>
                </a:solidFill>
              </a:rPr>
              <a:t>стосунки</a:t>
            </a:r>
            <a:r>
              <a:rPr lang="ru-RU" sz="2000" b="1" i="1" dirty="0">
                <a:solidFill>
                  <a:srgbClr val="993366"/>
                </a:solidFill>
              </a:rPr>
              <a:t> </a:t>
            </a:r>
            <a:r>
              <a:rPr lang="ru-RU" sz="2000" b="1" i="1" dirty="0" err="1">
                <a:solidFill>
                  <a:srgbClr val="993366"/>
                </a:solidFill>
              </a:rPr>
              <a:t>впродовж</a:t>
            </a:r>
            <a:r>
              <a:rPr lang="ru-RU" sz="2000" b="1" i="1" dirty="0">
                <a:solidFill>
                  <a:srgbClr val="993366"/>
                </a:solidFill>
              </a:rPr>
              <a:t> </a:t>
            </a:r>
            <a:r>
              <a:rPr lang="ru-RU" sz="2000" b="1" i="1" dirty="0" err="1">
                <a:solidFill>
                  <a:srgbClr val="993366"/>
                </a:solidFill>
              </a:rPr>
              <a:t>багатьох</a:t>
            </a:r>
            <a:r>
              <a:rPr lang="ru-RU" sz="2000" b="1" i="1" dirty="0">
                <a:solidFill>
                  <a:srgbClr val="993366"/>
                </a:solidFill>
              </a:rPr>
              <a:t> </a:t>
            </a:r>
            <a:r>
              <a:rPr lang="ru-RU" sz="2000" b="1" i="1" dirty="0" err="1">
                <a:solidFill>
                  <a:srgbClr val="993366"/>
                </a:solidFill>
              </a:rPr>
              <a:t>років</a:t>
            </a:r>
            <a:r>
              <a:rPr lang="ru-RU" sz="2200" b="1" i="1" dirty="0">
                <a:solidFill>
                  <a:srgbClr val="993366"/>
                </a:solidFill>
              </a:rPr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4" y="1496062"/>
            <a:ext cx="3340722" cy="4584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66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1057"/>
            <a:ext cx="8229600" cy="1243046"/>
          </a:xfrm>
        </p:spPr>
        <p:txBody>
          <a:bodyPr>
            <a:normAutofit/>
          </a:bodyPr>
          <a:lstStyle/>
          <a:p>
            <a:r>
              <a:rPr lang="ru-RU" sz="6000" b="1" i="1" u="sng" dirty="0"/>
              <a:t>Катерина </a:t>
            </a:r>
            <a:r>
              <a:rPr lang="ru-RU" sz="6000" b="1" i="1" u="sng" dirty="0" err="1"/>
              <a:t>Піунова</a:t>
            </a:r>
            <a:endParaRPr lang="ru-RU" sz="6000" b="1" i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5976664" cy="5330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i="1" dirty="0" smtClean="0">
                <a:solidFill>
                  <a:srgbClr val="3A6598"/>
                </a:solidFill>
              </a:rPr>
              <a:t>Дорогою з </a:t>
            </a:r>
            <a:r>
              <a:rPr lang="ru-RU" sz="2000" b="1" i="1" dirty="0">
                <a:solidFill>
                  <a:srgbClr val="3A6598"/>
                </a:solidFill>
              </a:rPr>
              <a:t>Петербурга до </a:t>
            </a:r>
            <a:r>
              <a:rPr lang="ru-RU" sz="2000" b="1" i="1" dirty="0" err="1">
                <a:solidFill>
                  <a:srgbClr val="3A6598"/>
                </a:solidFill>
              </a:rPr>
              <a:t>Москви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smtClean="0">
                <a:solidFill>
                  <a:srgbClr val="3A6598"/>
                </a:solidFill>
              </a:rPr>
              <a:t>Тарас </a:t>
            </a:r>
            <a:r>
              <a:rPr lang="ru-RU" sz="2000" b="1" i="1" dirty="0" smtClean="0">
                <a:solidFill>
                  <a:srgbClr val="3A6598"/>
                </a:solidFill>
              </a:rPr>
              <a:t>Шевченко </a:t>
            </a:r>
            <a:r>
              <a:rPr lang="ru-RU" sz="2000" b="1" i="1" dirty="0" err="1" smtClean="0">
                <a:solidFill>
                  <a:srgbClr val="3A6598"/>
                </a:solidFill>
              </a:rPr>
              <a:t>зупинився</a:t>
            </a:r>
            <a:r>
              <a:rPr lang="ru-RU" sz="2000" b="1" i="1" dirty="0" smtClean="0">
                <a:solidFill>
                  <a:srgbClr val="3A6598"/>
                </a:solidFill>
              </a:rPr>
              <a:t> </a:t>
            </a:r>
            <a:r>
              <a:rPr lang="ru-RU" sz="2000" b="1" i="1" dirty="0">
                <a:solidFill>
                  <a:srgbClr val="3A6598"/>
                </a:solidFill>
              </a:rPr>
              <a:t>в </a:t>
            </a:r>
            <a:r>
              <a:rPr lang="ru-RU" sz="2000" b="1" i="1" dirty="0" err="1">
                <a:solidFill>
                  <a:srgbClr val="3A6598"/>
                </a:solidFill>
              </a:rPr>
              <a:t>Нижньому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Новгороді</a:t>
            </a:r>
            <a:r>
              <a:rPr lang="ru-RU" sz="2000" b="1" i="1" dirty="0">
                <a:solidFill>
                  <a:srgbClr val="3A6598"/>
                </a:solidFill>
              </a:rPr>
              <a:t>. </a:t>
            </a:r>
            <a:r>
              <a:rPr lang="ru-RU" sz="2000" b="1" i="1" dirty="0" err="1">
                <a:solidFill>
                  <a:srgbClr val="3A6598"/>
                </a:solidFill>
              </a:rPr>
              <a:t>Відвідуючи</a:t>
            </a:r>
            <a:r>
              <a:rPr lang="ru-RU" sz="2000" b="1" i="1" dirty="0">
                <a:solidFill>
                  <a:srgbClr val="3A6598"/>
                </a:solidFill>
              </a:rPr>
              <a:t> театр, </a:t>
            </a:r>
            <a:r>
              <a:rPr lang="ru-RU" sz="2000" b="1" i="1" dirty="0" err="1">
                <a:solidFill>
                  <a:srgbClr val="3A6598"/>
                </a:solidFill>
              </a:rPr>
              <a:t>він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побачив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smtClean="0">
                <a:solidFill>
                  <a:srgbClr val="3A6598"/>
                </a:solidFill>
              </a:rPr>
              <a:t>на </a:t>
            </a:r>
            <a:r>
              <a:rPr lang="ru-RU" sz="2000" b="1" i="1" dirty="0" err="1" smtClean="0">
                <a:solidFill>
                  <a:srgbClr val="3A6598"/>
                </a:solidFill>
              </a:rPr>
              <a:t>сцені</a:t>
            </a:r>
            <a:r>
              <a:rPr lang="ru-RU" sz="2000" b="1" i="1" dirty="0" smtClean="0">
                <a:solidFill>
                  <a:srgbClr val="3A6598"/>
                </a:solidFill>
              </a:rPr>
              <a:t> Катерину </a:t>
            </a:r>
            <a:r>
              <a:rPr lang="ru-RU" sz="2000" b="1" i="1" dirty="0" err="1" smtClean="0">
                <a:solidFill>
                  <a:srgbClr val="3A6598"/>
                </a:solidFill>
              </a:rPr>
              <a:t>Піунову</a:t>
            </a:r>
            <a:r>
              <a:rPr lang="ru-RU" sz="2000" b="1" i="1" dirty="0" smtClean="0">
                <a:solidFill>
                  <a:srgbClr val="3A6598"/>
                </a:solidFill>
              </a:rPr>
              <a:t>. </a:t>
            </a:r>
            <a:r>
              <a:rPr lang="ru-RU" sz="2000" b="1" i="1" dirty="0">
                <a:solidFill>
                  <a:srgbClr val="3A6598"/>
                </a:solidFill>
              </a:rPr>
              <a:t>М</a:t>
            </a:r>
            <a:r>
              <a:rPr lang="ru-RU" sz="2000" b="1" i="1" dirty="0" smtClean="0">
                <a:solidFill>
                  <a:srgbClr val="3A6598"/>
                </a:solidFill>
              </a:rPr>
              <a:t>олода 16-річна </a:t>
            </a:r>
            <a:r>
              <a:rPr lang="ru-RU" sz="2000" b="1" i="1" dirty="0">
                <a:solidFill>
                  <a:srgbClr val="3A6598"/>
                </a:solidFill>
              </a:rPr>
              <a:t>актриса </a:t>
            </a:r>
            <a:r>
              <a:rPr lang="ru-RU" sz="2000" b="1" i="1" dirty="0" err="1">
                <a:solidFill>
                  <a:srgbClr val="3A6598"/>
                </a:solidFill>
              </a:rPr>
              <a:t>здалася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йому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ідеалом</a:t>
            </a:r>
            <a:r>
              <a:rPr lang="ru-RU" sz="2000" b="1" i="1" dirty="0">
                <a:solidFill>
                  <a:srgbClr val="3A6598"/>
                </a:solidFill>
              </a:rPr>
              <a:t>. </a:t>
            </a:r>
            <a:r>
              <a:rPr lang="ru-RU" sz="2000" b="1" i="1" dirty="0" err="1">
                <a:solidFill>
                  <a:srgbClr val="3A6598"/>
                </a:solidFill>
              </a:rPr>
              <a:t>Щоб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допомогти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дівчині</a:t>
            </a:r>
            <a:r>
              <a:rPr lang="ru-RU" sz="2000" b="1" i="1" dirty="0">
                <a:solidFill>
                  <a:srgbClr val="3A6598"/>
                </a:solidFill>
              </a:rPr>
              <a:t> з </a:t>
            </a:r>
            <a:r>
              <a:rPr lang="ru-RU" sz="2000" b="1" i="1" dirty="0" err="1">
                <a:solidFill>
                  <a:srgbClr val="3A6598"/>
                </a:solidFill>
              </a:rPr>
              <a:t>її</a:t>
            </a:r>
            <a:r>
              <a:rPr lang="ru-RU" sz="2000" b="1" i="1" dirty="0">
                <a:solidFill>
                  <a:srgbClr val="3A6598"/>
                </a:solidFill>
              </a:rPr>
              <a:t> театральною </a:t>
            </a:r>
            <a:r>
              <a:rPr lang="ru-RU" sz="2000" b="1" i="1" dirty="0" err="1">
                <a:solidFill>
                  <a:srgbClr val="3A6598"/>
                </a:solidFill>
              </a:rPr>
              <a:t>кар’єрою</a:t>
            </a:r>
            <a:r>
              <a:rPr lang="ru-RU" sz="2000" b="1" i="1" dirty="0">
                <a:solidFill>
                  <a:srgbClr val="3A6598"/>
                </a:solidFill>
              </a:rPr>
              <a:t>, </a:t>
            </a:r>
            <a:r>
              <a:rPr lang="ru-RU" sz="2000" b="1" i="1" dirty="0" err="1">
                <a:solidFill>
                  <a:srgbClr val="3A6598"/>
                </a:solidFill>
              </a:rPr>
              <a:t>він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навіть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викликав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свого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знайомого</a:t>
            </a:r>
            <a:r>
              <a:rPr lang="ru-RU" sz="2000" b="1" i="1" dirty="0">
                <a:solidFill>
                  <a:srgbClr val="3A6598"/>
                </a:solidFill>
              </a:rPr>
              <a:t> – знаменитого </a:t>
            </a:r>
            <a:r>
              <a:rPr lang="ru-RU" sz="2000" b="1" i="1" dirty="0" err="1">
                <a:solidFill>
                  <a:srgbClr val="3A6598"/>
                </a:solidFill>
              </a:rPr>
              <a:t>актора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smtClean="0">
                <a:solidFill>
                  <a:srgbClr val="3A6598"/>
                </a:solidFill>
              </a:rPr>
              <a:t>М. </a:t>
            </a:r>
            <a:r>
              <a:rPr lang="ru-RU" sz="2000" b="1" i="1" dirty="0" err="1">
                <a:solidFill>
                  <a:srgbClr val="3A6598"/>
                </a:solidFill>
              </a:rPr>
              <a:t>Щепкіна</a:t>
            </a:r>
            <a:r>
              <a:rPr lang="ru-RU" sz="2000" b="1" i="1" dirty="0">
                <a:solidFill>
                  <a:srgbClr val="3A6598"/>
                </a:solidFill>
              </a:rPr>
              <a:t>, </a:t>
            </a:r>
            <a:r>
              <a:rPr lang="ru-RU" sz="2000" b="1" i="1" dirty="0" err="1">
                <a:solidFill>
                  <a:srgbClr val="3A6598"/>
                </a:solidFill>
              </a:rPr>
              <a:t>щоб</a:t>
            </a:r>
            <a:r>
              <a:rPr lang="ru-RU" sz="2000" b="1" i="1" dirty="0">
                <a:solidFill>
                  <a:srgbClr val="3A6598"/>
                </a:solidFill>
              </a:rPr>
              <a:t> той </a:t>
            </a:r>
            <a:r>
              <a:rPr lang="ru-RU" sz="2000" b="1" i="1" dirty="0" err="1">
                <a:solidFill>
                  <a:srgbClr val="3A6598"/>
                </a:solidFill>
              </a:rPr>
              <a:t>зіграв</a:t>
            </a:r>
            <a:r>
              <a:rPr lang="ru-RU" sz="2000" b="1" i="1" dirty="0">
                <a:solidFill>
                  <a:srgbClr val="3A6598"/>
                </a:solidFill>
              </a:rPr>
              <a:t> з Катериною у </a:t>
            </a:r>
            <a:r>
              <a:rPr lang="ru-RU" sz="2000" b="1" i="1" dirty="0" smtClean="0">
                <a:solidFill>
                  <a:srgbClr val="3A6598"/>
                </a:solidFill>
              </a:rPr>
              <a:t>спектаклях. Актриса </a:t>
            </a:r>
            <a:r>
              <a:rPr lang="ru-RU" sz="2000" b="1" i="1" dirty="0" err="1">
                <a:solidFill>
                  <a:srgbClr val="3A6598"/>
                </a:solidFill>
              </a:rPr>
              <a:t>лише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скористалася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поетом</a:t>
            </a:r>
            <a:r>
              <a:rPr lang="ru-RU" sz="2000" b="1" i="1" dirty="0">
                <a:solidFill>
                  <a:srgbClr val="3A6598"/>
                </a:solidFill>
              </a:rPr>
              <a:t> – </a:t>
            </a:r>
            <a:r>
              <a:rPr lang="ru-RU" sz="2000" b="1" i="1" dirty="0" err="1">
                <a:solidFill>
                  <a:srgbClr val="3A6598"/>
                </a:solidFill>
              </a:rPr>
              <a:t>її</a:t>
            </a:r>
            <a:r>
              <a:rPr lang="ru-RU" sz="2000" b="1" i="1" dirty="0">
                <a:solidFill>
                  <a:srgbClr val="3A6598"/>
                </a:solidFill>
              </a:rPr>
              <a:t> батьки </a:t>
            </a:r>
            <a:r>
              <a:rPr lang="ru-RU" sz="2000" b="1" i="1" dirty="0" err="1">
                <a:solidFill>
                  <a:srgbClr val="3A6598"/>
                </a:solidFill>
              </a:rPr>
              <a:t>відмовили</a:t>
            </a:r>
            <a:r>
              <a:rPr lang="ru-RU" sz="2000" b="1" i="1" dirty="0">
                <a:solidFill>
                  <a:srgbClr val="3A6598"/>
                </a:solidFill>
              </a:rPr>
              <a:t> у </a:t>
            </a:r>
            <a:r>
              <a:rPr lang="ru-RU" sz="2000" b="1" i="1" dirty="0" err="1">
                <a:solidFill>
                  <a:srgbClr val="3A6598"/>
                </a:solidFill>
              </a:rPr>
              <a:t>проханні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поета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віддати</a:t>
            </a:r>
            <a:r>
              <a:rPr lang="ru-RU" sz="2000" b="1" i="1" dirty="0">
                <a:solidFill>
                  <a:srgbClr val="3A6598"/>
                </a:solidFill>
              </a:rPr>
              <a:t> за </a:t>
            </a:r>
            <a:r>
              <a:rPr lang="ru-RU" sz="2000" b="1" i="1" dirty="0" err="1">
                <a:solidFill>
                  <a:srgbClr val="3A6598"/>
                </a:solidFill>
              </a:rPr>
              <a:t>нього</a:t>
            </a:r>
            <a:r>
              <a:rPr lang="ru-RU" sz="2000" b="1" i="1" dirty="0">
                <a:solidFill>
                  <a:srgbClr val="3A6598"/>
                </a:solidFill>
              </a:rPr>
              <a:t> дочку, </a:t>
            </a:r>
            <a:r>
              <a:rPr lang="ru-RU" sz="2000" b="1" i="1" dirty="0" err="1">
                <a:solidFill>
                  <a:srgbClr val="3A6598"/>
                </a:solidFill>
              </a:rPr>
              <a:t>аргументувавши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тим</a:t>
            </a:r>
            <a:r>
              <a:rPr lang="ru-RU" sz="2000" b="1" i="1" dirty="0">
                <a:solidFill>
                  <a:srgbClr val="3A6598"/>
                </a:solidFill>
              </a:rPr>
              <a:t>, </a:t>
            </a:r>
            <a:r>
              <a:rPr lang="ru-RU" sz="2000" b="1" i="1" dirty="0" err="1">
                <a:solidFill>
                  <a:srgbClr val="3A6598"/>
                </a:solidFill>
              </a:rPr>
              <a:t>що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він</a:t>
            </a:r>
            <a:r>
              <a:rPr lang="ru-RU" sz="2000" b="1" i="1" dirty="0">
                <a:solidFill>
                  <a:srgbClr val="3A6598"/>
                </a:solidFill>
              </a:rPr>
              <a:t> на </a:t>
            </a:r>
            <a:r>
              <a:rPr lang="ru-RU" sz="2000" b="1" i="1" dirty="0" err="1">
                <a:solidFill>
                  <a:srgbClr val="3A6598"/>
                </a:solidFill>
              </a:rPr>
              <a:t>тридцять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років</a:t>
            </a:r>
            <a:r>
              <a:rPr lang="ru-RU" sz="2000" b="1" i="1" dirty="0">
                <a:solidFill>
                  <a:srgbClr val="3A6598"/>
                </a:solidFill>
              </a:rPr>
              <a:t> старший за </a:t>
            </a:r>
            <a:r>
              <a:rPr lang="ru-RU" sz="2000" b="1" i="1" dirty="0" err="1">
                <a:solidFill>
                  <a:srgbClr val="3A6598"/>
                </a:solidFill>
              </a:rPr>
              <a:t>неї</a:t>
            </a:r>
            <a:r>
              <a:rPr lang="ru-RU" sz="2000" b="1" i="1" dirty="0">
                <a:solidFill>
                  <a:srgbClr val="3A6598"/>
                </a:solidFill>
              </a:rPr>
              <a:t> і </a:t>
            </a:r>
            <a:r>
              <a:rPr lang="ru-RU" sz="2000" b="1" i="1" dirty="0" err="1">
                <a:solidFill>
                  <a:srgbClr val="3A6598"/>
                </a:solidFill>
              </a:rPr>
              <a:t>це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занадто</a:t>
            </a:r>
            <a:r>
              <a:rPr lang="ru-RU" sz="2000" b="1" i="1" dirty="0">
                <a:solidFill>
                  <a:srgbClr val="3A6598"/>
                </a:solidFill>
              </a:rPr>
              <a:t>, а сама </a:t>
            </a:r>
            <a:r>
              <a:rPr lang="ru-RU" sz="2000" b="1" i="1" dirty="0" err="1">
                <a:solidFill>
                  <a:srgbClr val="3A6598"/>
                </a:solidFill>
              </a:rPr>
              <a:t>акторка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переїхала</a:t>
            </a:r>
            <a:r>
              <a:rPr lang="ru-RU" sz="2000" b="1" i="1" dirty="0">
                <a:solidFill>
                  <a:srgbClr val="3A6598"/>
                </a:solidFill>
              </a:rPr>
              <a:t> з 25-ти </a:t>
            </a:r>
            <a:r>
              <a:rPr lang="ru-RU" sz="2000" b="1" i="1" dirty="0" err="1">
                <a:solidFill>
                  <a:srgbClr val="3A6598"/>
                </a:solidFill>
              </a:rPr>
              <a:t>річним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Максиміліаном</a:t>
            </a:r>
            <a:r>
              <a:rPr lang="ru-RU" sz="2000" b="1" i="1" dirty="0">
                <a:solidFill>
                  <a:srgbClr val="3A6598"/>
                </a:solidFill>
              </a:rPr>
              <a:t> </a:t>
            </a:r>
            <a:r>
              <a:rPr lang="ru-RU" sz="2000" b="1" i="1" dirty="0" err="1">
                <a:solidFill>
                  <a:srgbClr val="3A6598"/>
                </a:solidFill>
              </a:rPr>
              <a:t>Шмідтом</a:t>
            </a:r>
            <a:r>
              <a:rPr lang="ru-RU" sz="2000" b="1" i="1" dirty="0">
                <a:solidFill>
                  <a:srgbClr val="3A6598"/>
                </a:solidFill>
              </a:rPr>
              <a:t> до </a:t>
            </a:r>
            <a:r>
              <a:rPr lang="ru-RU" sz="2000" b="1" i="1" dirty="0" err="1">
                <a:solidFill>
                  <a:srgbClr val="3A6598"/>
                </a:solidFill>
              </a:rPr>
              <a:t>Казані</a:t>
            </a:r>
            <a:r>
              <a:rPr lang="ru-RU" sz="2000" b="1" i="1" dirty="0">
                <a:solidFill>
                  <a:srgbClr val="3A6598"/>
                </a:solidFill>
              </a:rPr>
              <a:t>, де й </a:t>
            </a:r>
            <a:r>
              <a:rPr lang="ru-RU" sz="2000" b="1" i="1" dirty="0" err="1">
                <a:solidFill>
                  <a:srgbClr val="3A6598"/>
                </a:solidFill>
              </a:rPr>
              <a:t>одружилася</a:t>
            </a:r>
            <a:r>
              <a:rPr lang="ru-RU" sz="2000" b="1" i="1" dirty="0">
                <a:solidFill>
                  <a:srgbClr val="3A6598"/>
                </a:solidFill>
              </a:rPr>
              <a:t> з ним.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63" y="1330820"/>
            <a:ext cx="330688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13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03340"/>
            <a:ext cx="8229600" cy="965420"/>
          </a:xfrm>
        </p:spPr>
        <p:txBody>
          <a:bodyPr>
            <a:noAutofit/>
          </a:bodyPr>
          <a:lstStyle/>
          <a:p>
            <a:r>
              <a:rPr lang="ru-RU" sz="6000" b="1" i="1" u="sng" dirty="0" err="1">
                <a:solidFill>
                  <a:schemeClr val="accent6">
                    <a:lumMod val="50000"/>
                  </a:schemeClr>
                </a:solidFill>
              </a:rPr>
              <a:t>Марія</a:t>
            </a:r>
            <a:r>
              <a:rPr lang="ru-RU" sz="6000" b="1" i="1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6000" b="1" i="1" u="sng" dirty="0" smtClean="0">
                <a:solidFill>
                  <a:schemeClr val="accent6">
                    <a:lumMod val="50000"/>
                  </a:schemeClr>
                </a:solidFill>
              </a:rPr>
              <a:t>Максимович</a:t>
            </a:r>
            <a:endParaRPr lang="ru-RU" sz="6000" b="1" i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3900" y="1268760"/>
            <a:ext cx="4754987" cy="4572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Черговою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музою для Тараса стала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Марія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Максимович, яка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була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дружиною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давнього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друга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поета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2800" b="1" i="1" dirty="0" err="1" smtClean="0">
                <a:solidFill>
                  <a:schemeClr val="accent6">
                    <a:lumMod val="50000"/>
                  </a:schemeClr>
                </a:solidFill>
              </a:rPr>
              <a:t>Упродовж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свого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перебування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Москві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, Тарас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неодноразово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бачився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з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Марією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і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саме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їй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був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подарований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автограф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вірша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accent6">
                    <a:lumMod val="50000"/>
                  </a:schemeClr>
                </a:solidFill>
              </a:rPr>
              <a:t>Шевченка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 «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С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адок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вишневий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коло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хати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…».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5"/>
          <a:stretch/>
        </p:blipFill>
        <p:spPr bwMode="auto">
          <a:xfrm>
            <a:off x="259646" y="1268760"/>
            <a:ext cx="396832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61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23528"/>
          </a:xfrm>
        </p:spPr>
        <p:txBody>
          <a:bodyPr/>
          <a:lstStyle/>
          <a:p>
            <a:r>
              <a:rPr lang="uk-UA" b="1" i="1" u="sng" dirty="0" smtClean="0">
                <a:solidFill>
                  <a:srgbClr val="660066"/>
                </a:solidFill>
              </a:rPr>
              <a:t>Харитина </a:t>
            </a:r>
            <a:r>
              <a:rPr lang="uk-UA" b="1" i="1" u="sng" dirty="0" err="1" smtClean="0">
                <a:solidFill>
                  <a:srgbClr val="660066"/>
                </a:solidFill>
              </a:rPr>
              <a:t>Довгополенко</a:t>
            </a:r>
            <a:endParaRPr lang="ru-RU" b="1" i="1" u="sng" dirty="0">
              <a:solidFill>
                <a:srgbClr val="66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055" y="1520948"/>
            <a:ext cx="475252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i="1" dirty="0" err="1">
                <a:solidFill>
                  <a:srgbClr val="660066"/>
                </a:solidFill>
              </a:rPr>
              <a:t>Чарівна</a:t>
            </a:r>
            <a:r>
              <a:rPr lang="ru-RU" sz="2200" b="1" i="1" dirty="0">
                <a:solidFill>
                  <a:srgbClr val="660066"/>
                </a:solidFill>
              </a:rPr>
              <a:t> </a:t>
            </a:r>
            <a:r>
              <a:rPr lang="ru-RU" sz="2200" b="1" i="1" dirty="0" err="1">
                <a:solidFill>
                  <a:srgbClr val="660066"/>
                </a:solidFill>
              </a:rPr>
              <a:t>Харитина</a:t>
            </a:r>
            <a:r>
              <a:rPr lang="ru-RU" sz="2200" b="1" i="1" dirty="0">
                <a:solidFill>
                  <a:srgbClr val="660066"/>
                </a:solidFill>
              </a:rPr>
              <a:t> </a:t>
            </a:r>
            <a:r>
              <a:rPr lang="ru-RU" sz="2200" b="1" i="1" dirty="0" err="1">
                <a:solidFill>
                  <a:srgbClr val="660066"/>
                </a:solidFill>
              </a:rPr>
              <a:t>Довгополенко</a:t>
            </a:r>
            <a:r>
              <a:rPr lang="ru-RU" sz="2200" b="1" i="1" dirty="0">
                <a:solidFill>
                  <a:srgbClr val="660066"/>
                </a:solidFill>
              </a:rPr>
              <a:t> - наймичка </a:t>
            </a:r>
            <a:r>
              <a:rPr lang="ru-RU" sz="2200" b="1" i="1" dirty="0" err="1">
                <a:solidFill>
                  <a:srgbClr val="660066"/>
                </a:solidFill>
              </a:rPr>
              <a:t>Варфоломія</a:t>
            </a:r>
            <a:r>
              <a:rPr lang="ru-RU" sz="2200" b="1" i="1" dirty="0">
                <a:solidFill>
                  <a:srgbClr val="660066"/>
                </a:solidFill>
              </a:rPr>
              <a:t> </a:t>
            </a:r>
            <a:r>
              <a:rPr lang="ru-RU" sz="2200" b="1" i="1" dirty="0" err="1">
                <a:solidFill>
                  <a:srgbClr val="660066"/>
                </a:solidFill>
              </a:rPr>
              <a:t>Шевченка</a:t>
            </a:r>
            <a:r>
              <a:rPr lang="ru-RU" sz="2200" b="1" i="1" dirty="0">
                <a:solidFill>
                  <a:srgbClr val="660066"/>
                </a:solidFill>
              </a:rPr>
              <a:t>, </a:t>
            </a:r>
            <a:r>
              <a:rPr lang="ru-RU" sz="2200" b="1" i="1" dirty="0" err="1">
                <a:solidFill>
                  <a:srgbClr val="660066"/>
                </a:solidFill>
              </a:rPr>
              <a:t>троюрідного</a:t>
            </a:r>
            <a:r>
              <a:rPr lang="ru-RU" sz="2200" b="1" i="1" dirty="0">
                <a:solidFill>
                  <a:srgbClr val="660066"/>
                </a:solidFill>
              </a:rPr>
              <a:t> брата і свояка Тараса, </a:t>
            </a:r>
            <a:r>
              <a:rPr lang="ru-RU" sz="2200" b="1" i="1" dirty="0" err="1">
                <a:solidFill>
                  <a:srgbClr val="660066"/>
                </a:solidFill>
              </a:rPr>
              <a:t>була</a:t>
            </a:r>
            <a:r>
              <a:rPr lang="ru-RU" sz="2200" b="1" i="1" dirty="0">
                <a:solidFill>
                  <a:srgbClr val="660066"/>
                </a:solidFill>
              </a:rPr>
              <a:t> </a:t>
            </a:r>
            <a:r>
              <a:rPr lang="ru-RU" sz="2200" b="1" i="1" dirty="0" err="1">
                <a:solidFill>
                  <a:srgbClr val="660066"/>
                </a:solidFill>
              </a:rPr>
              <a:t>однією</a:t>
            </a:r>
            <a:r>
              <a:rPr lang="ru-RU" sz="2200" b="1" i="1" dirty="0">
                <a:solidFill>
                  <a:srgbClr val="660066"/>
                </a:solidFill>
              </a:rPr>
              <a:t> з претенденток на </a:t>
            </a:r>
            <a:r>
              <a:rPr lang="ru-RU" sz="2200" b="1" i="1" dirty="0" err="1">
                <a:solidFill>
                  <a:srgbClr val="660066"/>
                </a:solidFill>
              </a:rPr>
              <a:t>шлюб</a:t>
            </a:r>
            <a:r>
              <a:rPr lang="ru-RU" sz="2200" b="1" i="1" dirty="0">
                <a:solidFill>
                  <a:srgbClr val="660066"/>
                </a:solidFill>
              </a:rPr>
              <a:t> з Тарасом. </a:t>
            </a:r>
            <a:r>
              <a:rPr lang="ru-RU" sz="2200" b="1" i="1" dirty="0" err="1">
                <a:solidFill>
                  <a:srgbClr val="660066"/>
                </a:solidFill>
              </a:rPr>
              <a:t>Познайомилися</a:t>
            </a:r>
            <a:r>
              <a:rPr lang="ru-RU" sz="2200" b="1" i="1" dirty="0">
                <a:solidFill>
                  <a:srgbClr val="660066"/>
                </a:solidFill>
              </a:rPr>
              <a:t> вони, коли Тарас </a:t>
            </a:r>
            <a:r>
              <a:rPr lang="ru-RU" sz="2200" b="1" i="1" dirty="0" err="1">
                <a:solidFill>
                  <a:srgbClr val="660066"/>
                </a:solidFill>
              </a:rPr>
              <a:t>приїхав</a:t>
            </a:r>
            <a:r>
              <a:rPr lang="ru-RU" sz="2200" b="1" i="1" dirty="0">
                <a:solidFill>
                  <a:srgbClr val="660066"/>
                </a:solidFill>
              </a:rPr>
              <a:t> </a:t>
            </a:r>
            <a:r>
              <a:rPr lang="ru-RU" sz="2200" b="1" i="1" dirty="0" err="1">
                <a:solidFill>
                  <a:srgbClr val="660066"/>
                </a:solidFill>
              </a:rPr>
              <a:t>із</a:t>
            </a:r>
            <a:r>
              <a:rPr lang="ru-RU" sz="2200" b="1" i="1" dirty="0">
                <a:solidFill>
                  <a:srgbClr val="660066"/>
                </a:solidFill>
              </a:rPr>
              <a:t> Петербурга в </a:t>
            </a:r>
            <a:r>
              <a:rPr lang="ru-RU" sz="2200" b="1" i="1" dirty="0" err="1">
                <a:solidFill>
                  <a:srgbClr val="660066"/>
                </a:solidFill>
              </a:rPr>
              <a:t>Україну</a:t>
            </a:r>
            <a:r>
              <a:rPr lang="ru-RU" sz="2200" b="1" i="1" dirty="0">
                <a:solidFill>
                  <a:srgbClr val="660066"/>
                </a:solidFill>
              </a:rPr>
              <a:t>, в </a:t>
            </a:r>
            <a:r>
              <a:rPr lang="ru-RU" sz="2200" b="1" i="1" dirty="0" err="1">
                <a:solidFill>
                  <a:srgbClr val="660066"/>
                </a:solidFill>
              </a:rPr>
              <a:t>місто</a:t>
            </a:r>
            <a:r>
              <a:rPr lang="ru-RU" sz="2200" b="1" i="1" dirty="0">
                <a:solidFill>
                  <a:srgbClr val="660066"/>
                </a:solidFill>
              </a:rPr>
              <a:t> </a:t>
            </a:r>
            <a:r>
              <a:rPr lang="ru-RU" sz="2200" b="1" i="1" dirty="0" err="1">
                <a:solidFill>
                  <a:srgbClr val="660066"/>
                </a:solidFill>
              </a:rPr>
              <a:t>Корсунь</a:t>
            </a:r>
            <a:r>
              <a:rPr lang="ru-RU" sz="2200" b="1" i="1" dirty="0">
                <a:solidFill>
                  <a:srgbClr val="660066"/>
                </a:solidFill>
              </a:rPr>
              <a:t>. </a:t>
            </a:r>
            <a:r>
              <a:rPr lang="ru-RU" sz="2200" b="1" i="1" dirty="0" smtClean="0">
                <a:solidFill>
                  <a:srgbClr val="660066"/>
                </a:solidFill>
              </a:rPr>
              <a:t>19-річна </a:t>
            </a:r>
            <a:r>
              <a:rPr lang="ru-RU" sz="2200" b="1" i="1" dirty="0">
                <a:solidFill>
                  <a:srgbClr val="660066"/>
                </a:solidFill>
              </a:rPr>
              <a:t>селянка </a:t>
            </a:r>
            <a:r>
              <a:rPr lang="ru-RU" sz="2200" b="1" i="1" dirty="0" err="1">
                <a:solidFill>
                  <a:srgbClr val="660066"/>
                </a:solidFill>
              </a:rPr>
              <a:t>дуже</a:t>
            </a:r>
            <a:r>
              <a:rPr lang="ru-RU" sz="2200" b="1" i="1" dirty="0">
                <a:solidFill>
                  <a:srgbClr val="660066"/>
                </a:solidFill>
              </a:rPr>
              <a:t> </a:t>
            </a:r>
            <a:r>
              <a:rPr lang="ru-RU" sz="2200" b="1" i="1" dirty="0" err="1">
                <a:solidFill>
                  <a:srgbClr val="660066"/>
                </a:solidFill>
              </a:rPr>
              <a:t>сподобалася</a:t>
            </a:r>
            <a:r>
              <a:rPr lang="ru-RU" sz="2200" b="1" i="1" dirty="0">
                <a:solidFill>
                  <a:srgbClr val="660066"/>
                </a:solidFill>
              </a:rPr>
              <a:t> </a:t>
            </a:r>
            <a:r>
              <a:rPr lang="ru-RU" sz="2200" b="1" i="1" dirty="0" err="1">
                <a:solidFill>
                  <a:srgbClr val="660066"/>
                </a:solidFill>
              </a:rPr>
              <a:t>Тарасові</a:t>
            </a:r>
            <a:r>
              <a:rPr lang="ru-RU" sz="2200" b="1" i="1" dirty="0">
                <a:solidFill>
                  <a:srgbClr val="660066"/>
                </a:solidFill>
              </a:rPr>
              <a:t> </a:t>
            </a:r>
            <a:r>
              <a:rPr lang="ru-RU" sz="2200" b="1" i="1" dirty="0" err="1">
                <a:solidFill>
                  <a:srgbClr val="660066"/>
                </a:solidFill>
              </a:rPr>
              <a:t>Шевченку</a:t>
            </a:r>
            <a:r>
              <a:rPr lang="ru-RU" sz="2200" b="1" i="1" dirty="0">
                <a:solidFill>
                  <a:srgbClr val="660066"/>
                </a:solidFill>
              </a:rPr>
              <a:t>, але </a:t>
            </a:r>
            <a:r>
              <a:rPr lang="ru-RU" sz="2200" b="1" i="1" dirty="0" err="1">
                <a:solidFill>
                  <a:srgbClr val="660066"/>
                </a:solidFill>
              </a:rPr>
              <a:t>відмовила</a:t>
            </a:r>
            <a:r>
              <a:rPr lang="ru-RU" sz="2200" b="1" i="1" dirty="0">
                <a:solidFill>
                  <a:srgbClr val="660066"/>
                </a:solidFill>
              </a:rPr>
              <a:t> </a:t>
            </a:r>
            <a:r>
              <a:rPr lang="ru-RU" sz="2200" b="1" i="1" dirty="0" err="1">
                <a:solidFill>
                  <a:srgbClr val="660066"/>
                </a:solidFill>
              </a:rPr>
              <a:t>йому</a:t>
            </a:r>
            <a:r>
              <a:rPr lang="ru-RU" sz="2200" b="1" i="1" dirty="0">
                <a:solidFill>
                  <a:srgbClr val="660066"/>
                </a:solidFill>
              </a:rPr>
              <a:t> на </a:t>
            </a:r>
            <a:r>
              <a:rPr lang="ru-RU" sz="2200" b="1" i="1" dirty="0" err="1">
                <a:solidFill>
                  <a:srgbClr val="660066"/>
                </a:solidFill>
              </a:rPr>
              <a:t>пропозицію</a:t>
            </a:r>
            <a:r>
              <a:rPr lang="ru-RU" sz="2200" b="1" i="1" dirty="0">
                <a:solidFill>
                  <a:srgbClr val="660066"/>
                </a:solidFill>
              </a:rPr>
              <a:t> </a:t>
            </a:r>
            <a:r>
              <a:rPr lang="ru-RU" sz="2200" b="1" i="1" dirty="0" err="1">
                <a:solidFill>
                  <a:srgbClr val="660066"/>
                </a:solidFill>
              </a:rPr>
              <a:t>одружитися</a:t>
            </a:r>
            <a:r>
              <a:rPr lang="ru-RU" sz="2200" b="1" i="1" dirty="0">
                <a:solidFill>
                  <a:srgbClr val="660066"/>
                </a:solidFill>
              </a:rPr>
              <a:t>, </a:t>
            </a:r>
            <a:r>
              <a:rPr lang="ru-RU" sz="2200" b="1" i="1" dirty="0" err="1">
                <a:solidFill>
                  <a:srgbClr val="660066"/>
                </a:solidFill>
              </a:rPr>
              <a:t>бо</a:t>
            </a:r>
            <a:r>
              <a:rPr lang="ru-RU" sz="2200" b="1" i="1" dirty="0">
                <a:solidFill>
                  <a:srgbClr val="660066"/>
                </a:solidFill>
              </a:rPr>
              <a:t> </a:t>
            </a:r>
            <a:r>
              <a:rPr lang="ru-RU" sz="2200" b="1" i="1" dirty="0" err="1">
                <a:solidFill>
                  <a:srgbClr val="660066"/>
                </a:solidFill>
              </a:rPr>
              <a:t>їй</a:t>
            </a:r>
            <a:r>
              <a:rPr lang="ru-RU" sz="2200" b="1" i="1" dirty="0">
                <a:solidFill>
                  <a:srgbClr val="660066"/>
                </a:solidFill>
              </a:rPr>
              <a:t> </a:t>
            </a:r>
            <a:r>
              <a:rPr lang="ru-RU" sz="2200" b="1" i="1" dirty="0" err="1">
                <a:solidFill>
                  <a:srgbClr val="660066"/>
                </a:solidFill>
              </a:rPr>
              <a:t>подобався</a:t>
            </a:r>
            <a:r>
              <a:rPr lang="ru-RU" sz="2200" b="1" i="1" dirty="0">
                <a:solidFill>
                  <a:srgbClr val="660066"/>
                </a:solidFill>
              </a:rPr>
              <a:t> </a:t>
            </a:r>
            <a:r>
              <a:rPr lang="ru-RU" sz="2200" b="1" i="1" dirty="0" err="1">
                <a:solidFill>
                  <a:srgbClr val="660066"/>
                </a:solidFill>
              </a:rPr>
              <a:t>молодий</a:t>
            </a:r>
            <a:r>
              <a:rPr lang="ru-RU" sz="2200" b="1" i="1" dirty="0">
                <a:solidFill>
                  <a:srgbClr val="660066"/>
                </a:solidFill>
              </a:rPr>
              <a:t> </a:t>
            </a:r>
            <a:r>
              <a:rPr lang="ru-RU" sz="2200" b="1" i="1" dirty="0" err="1">
                <a:solidFill>
                  <a:srgbClr val="660066"/>
                </a:solidFill>
              </a:rPr>
              <a:t>писар</a:t>
            </a:r>
            <a:r>
              <a:rPr lang="ru-RU" sz="2200" b="1" i="1" dirty="0" smtClean="0">
                <a:solidFill>
                  <a:srgbClr val="660066"/>
                </a:solidFill>
              </a:rPr>
              <a:t>.</a:t>
            </a:r>
            <a:endParaRPr lang="ru-RU" sz="2200" b="1" i="1" dirty="0">
              <a:solidFill>
                <a:srgbClr val="660066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20948"/>
            <a:ext cx="3686289" cy="4779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70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95536"/>
          </a:xfrm>
        </p:spPr>
        <p:txBody>
          <a:bodyPr/>
          <a:lstStyle/>
          <a:p>
            <a:r>
              <a:rPr lang="ru-RU" sz="6000" b="1" i="1" u="sng" dirty="0" err="1" smtClean="0">
                <a:solidFill>
                  <a:schemeClr val="accent3">
                    <a:lumMod val="75000"/>
                  </a:schemeClr>
                </a:solidFill>
              </a:rPr>
              <a:t>Надія</a:t>
            </a:r>
            <a:r>
              <a:rPr lang="ru-RU" sz="6000" b="1" i="1" u="sng" dirty="0" smtClean="0">
                <a:solidFill>
                  <a:srgbClr val="993366"/>
                </a:solidFill>
              </a:rPr>
              <a:t> </a:t>
            </a:r>
            <a:r>
              <a:rPr lang="ru-RU" sz="6000" b="1" i="1" u="sng" dirty="0" err="1" smtClean="0">
                <a:solidFill>
                  <a:schemeClr val="accent3">
                    <a:lumMod val="75000"/>
                  </a:schemeClr>
                </a:solidFill>
              </a:rPr>
              <a:t>Тарновська</a:t>
            </a:r>
            <a:endParaRPr lang="ru-RU" sz="6000" b="1" i="1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4420" y="1587185"/>
            <a:ext cx="5482952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>Тарас 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Шевченко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познайомився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з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Надією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Тарновською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– сестрою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українського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діяча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поміщика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Тарновського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, через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свого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товариша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Василя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Штернберга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>Доля 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все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намагалася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зблизити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Тарновську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з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Шевченком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, тому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вийшло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так,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що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>1845 </a:t>
            </a:r>
            <a:r>
              <a:rPr lang="ru-RU" b="1" i="1" dirty="0" err="1" smtClean="0">
                <a:solidFill>
                  <a:schemeClr val="accent3">
                    <a:lumMod val="75000"/>
                  </a:schemeClr>
                </a:solidFill>
              </a:rPr>
              <a:t>році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вони разом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хрестили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дитину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у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дяка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. У них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були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особливі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стосунки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–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її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почуття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до Тараса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були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сповнені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поваги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та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родинної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близькості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він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був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для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неї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наче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брат. І кожного разу, коли поет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сватався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до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неї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отримував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відмову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1" y="1700808"/>
            <a:ext cx="3096344" cy="42987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92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i="1" dirty="0" err="1"/>
              <a:t>Останнє</a:t>
            </a:r>
            <a:r>
              <a:rPr lang="ru-RU" sz="6000" b="1" i="1" dirty="0"/>
              <a:t> </a:t>
            </a:r>
            <a:r>
              <a:rPr lang="ru-RU" sz="6000" b="1" i="1" dirty="0" err="1"/>
              <a:t>кохання</a:t>
            </a:r>
            <a:r>
              <a:rPr lang="ru-RU" sz="6000" b="1" i="1" dirty="0"/>
              <a:t> </a:t>
            </a:r>
            <a:r>
              <a:rPr lang="ru-RU" sz="6000" b="1" i="1" dirty="0" err="1"/>
              <a:t>Шевченка</a:t>
            </a:r>
            <a:endParaRPr lang="ru-RU" sz="60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5688632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Колишня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</a:rPr>
              <a:t>наймичка-</a:t>
            </a:r>
            <a:r>
              <a:rPr lang="ru-RU" sz="2200" b="1" i="1" dirty="0" err="1" smtClean="0">
                <a:solidFill>
                  <a:schemeClr val="accent1">
                    <a:lumMod val="75000"/>
                  </a:schemeClr>
                </a:solidFill>
              </a:rPr>
              <a:t>кріпачка</a:t>
            </a: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u="sng" dirty="0" err="1" smtClean="0">
                <a:solidFill>
                  <a:schemeClr val="accent1">
                    <a:lumMod val="75000"/>
                  </a:schemeClr>
                </a:solidFill>
              </a:rPr>
              <a:t>Лукерія</a:t>
            </a:r>
            <a:r>
              <a:rPr lang="ru-RU" sz="2200" b="1" i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u="sng" dirty="0" err="1">
                <a:solidFill>
                  <a:schemeClr val="accent1">
                    <a:lumMod val="75000"/>
                  </a:schemeClr>
                </a:solidFill>
              </a:rPr>
              <a:t>Полусмак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останнє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кохання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поета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</a:rPr>
              <a:t>Шевченко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домовляється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з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друзями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про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звільнення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Лукерії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з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кріпацтва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пропонує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їй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одружитися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і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переїхати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Україну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, але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Лукерія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виходить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заміж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за Яковлева, </a:t>
            </a:r>
            <a:r>
              <a:rPr lang="ru-RU" sz="2200" b="1" i="1" dirty="0" err="1" smtClean="0">
                <a:solidFill>
                  <a:schemeClr val="accent1">
                    <a:lumMod val="75000"/>
                  </a:schemeClr>
                </a:solidFill>
              </a:rPr>
              <a:t>звичайного</a:t>
            </a: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err="1" smtClean="0">
                <a:solidFill>
                  <a:schemeClr val="accent1">
                    <a:lumMod val="75000"/>
                  </a:schemeClr>
                </a:solidFill>
              </a:rPr>
              <a:t>перукаря</a:t>
            </a: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marL="0" indent="0">
              <a:buNone/>
            </a:pP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</a:rPr>
              <a:t>З 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ним у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шлюбі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вона </a:t>
            </a: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</a:rPr>
              <a:t>не </a:t>
            </a:r>
            <a:r>
              <a:rPr lang="ru-RU" sz="2200" b="1" i="1" dirty="0" err="1" smtClean="0">
                <a:solidFill>
                  <a:schemeClr val="accent1">
                    <a:lumMod val="75000"/>
                  </a:schemeClr>
                </a:solidFill>
              </a:rPr>
              <a:t>була</a:t>
            </a: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err="1" smtClean="0">
                <a:solidFill>
                  <a:schemeClr val="accent1">
                    <a:lumMod val="75000"/>
                  </a:schemeClr>
                </a:solidFill>
              </a:rPr>
              <a:t>щасливою</a:t>
            </a: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</a:rPr>
              <a:t> ,тому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, коли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їх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діти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підросли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Лукерія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перебралася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з Петербурга до Каневу,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щоб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до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кінця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err="1" smtClean="0">
                <a:solidFill>
                  <a:schemeClr val="accent1">
                    <a:lumMod val="75000"/>
                  </a:schemeClr>
                </a:solidFill>
              </a:rPr>
              <a:t>своїх</a:t>
            </a: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err="1" smtClean="0">
                <a:solidFill>
                  <a:schemeClr val="accent1">
                    <a:lumMod val="75000"/>
                  </a:schemeClr>
                </a:solidFill>
              </a:rPr>
              <a:t>днів</a:t>
            </a:r>
            <a:r>
              <a:rPr lang="ru-RU" sz="2200" b="1" i="1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200" b="1" i="1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err="1" smtClean="0">
                <a:solidFill>
                  <a:schemeClr val="accent1">
                    <a:lumMod val="75000"/>
                  </a:schemeClr>
                </a:solidFill>
              </a:rPr>
              <a:t>доглядати</a:t>
            </a: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за могилою Тараса на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Чернечій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accent1">
                    <a:lumMod val="75000"/>
                  </a:schemeClr>
                </a:solidFill>
              </a:rPr>
              <a:t>горі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899" y="1686227"/>
            <a:ext cx="2954531" cy="4607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18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16832"/>
            <a:ext cx="8604448" cy="1600200"/>
          </a:xfrm>
        </p:spPr>
        <p:txBody>
          <a:bodyPr/>
          <a:lstStyle/>
          <a:p>
            <a:r>
              <a:rPr lang="uk-UA" sz="8800" b="1" i="1" dirty="0" smtClean="0">
                <a:solidFill>
                  <a:schemeClr val="tx2">
                    <a:lumMod val="75000"/>
                  </a:schemeClr>
                </a:solidFill>
              </a:rPr>
              <a:t>Дякую за увагу</a:t>
            </a:r>
            <a:endParaRPr lang="ru-RU" sz="8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0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960" y="32549"/>
            <a:ext cx="8229600" cy="1308219"/>
          </a:xfrm>
        </p:spPr>
        <p:txBody>
          <a:bodyPr>
            <a:normAutofit/>
          </a:bodyPr>
          <a:lstStyle/>
          <a:p>
            <a:r>
              <a:rPr lang="ru-RU" b="1" i="1" u="sng" dirty="0">
                <a:solidFill>
                  <a:schemeClr val="tx2">
                    <a:lumMod val="50000"/>
                  </a:schemeClr>
                </a:solidFill>
              </a:rPr>
              <a:t>Перше </a:t>
            </a:r>
            <a:r>
              <a:rPr lang="ru-RU" b="1" i="1" u="sng" dirty="0" err="1">
                <a:solidFill>
                  <a:schemeClr val="tx2">
                    <a:lumMod val="50000"/>
                  </a:schemeClr>
                </a:solidFill>
              </a:rPr>
              <a:t>кохання</a:t>
            </a:r>
            <a:r>
              <a:rPr lang="ru-RU" b="1" i="1" u="sng" dirty="0">
                <a:solidFill>
                  <a:schemeClr val="tx2">
                    <a:lumMod val="50000"/>
                  </a:schemeClr>
                </a:solidFill>
              </a:rPr>
              <a:t> Тараса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01249"/>
            <a:ext cx="504056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Першим </a:t>
            </a:r>
            <a:r>
              <a:rPr lang="ru-RU" sz="3600" b="1" i="1" dirty="0" err="1" smtClean="0">
                <a:solidFill>
                  <a:schemeClr val="tx2">
                    <a:lumMod val="50000"/>
                  </a:schemeClr>
                </a:solidFill>
              </a:rPr>
              <a:t>коханням</a:t>
            </a:r>
            <a:r>
              <a:rPr lang="en-US" sz="36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i="1" dirty="0" err="1" smtClean="0">
                <a:solidFill>
                  <a:schemeClr val="tx2">
                    <a:lumMod val="50000"/>
                  </a:schemeClr>
                </a:solidFill>
              </a:rPr>
              <a:t>Шевченка</a:t>
            </a: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стала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</a:rPr>
              <a:t>дівчина-кріпачка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 Оксана Коваленко, яка мешкала по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</a:rPr>
              <a:t>сусідству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 і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</a:rPr>
              <a:t>була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 на три роки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</a:rPr>
              <a:t>молодшою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</a:rPr>
              <a:t>від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</a:rPr>
              <a:t>майбутнього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</a:rPr>
              <a:t>поета</a:t>
            </a: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36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4"/>
            <a:ext cx="3519488" cy="4876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5235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67645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Пан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Енгельгард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accent3">
                    <a:lumMod val="50000"/>
                  </a:schemeClr>
                </a:solidFill>
              </a:rPr>
              <a:t>забирає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 Тараса 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з собою до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Вільно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у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ролі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козачка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, а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потім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у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січні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1840 року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видає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Оксану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заміж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за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кріпака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28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К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. М. 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Сороку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із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сусіднього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села. Про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це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Тарас </a:t>
            </a:r>
            <a:r>
              <a:rPr lang="ru-RU" sz="2800" b="1" i="1" dirty="0" err="1" smtClean="0">
                <a:solidFill>
                  <a:schemeClr val="accent3">
                    <a:lumMod val="50000"/>
                  </a:schemeClr>
                </a:solidFill>
              </a:rPr>
              <a:t>дізнається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коли через 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14років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повертається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до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Кирилівки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вільною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accent3">
                    <a:lumMod val="50000"/>
                  </a:schemeClr>
                </a:solidFill>
              </a:rPr>
              <a:t>людиною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670" y="3002433"/>
            <a:ext cx="5863298" cy="364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0658" y="3002433"/>
            <a:ext cx="31318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Тарас Шевченко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зберіг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образ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Оксани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своїй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душі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і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подалі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не 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раз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відтворить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його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у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своїх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accent3">
                    <a:lumMod val="50000"/>
                  </a:schemeClr>
                </a:solidFill>
              </a:rPr>
              <a:t>творах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2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3441666" cy="4563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1268760"/>
          </a:xfrm>
        </p:spPr>
        <p:txBody>
          <a:bodyPr>
            <a:normAutofit/>
          </a:bodyPr>
          <a:lstStyle/>
          <a:p>
            <a:pPr algn="ctr"/>
            <a:r>
              <a:rPr lang="ru-RU" b="1" i="1" u="sng" dirty="0" err="1">
                <a:solidFill>
                  <a:srgbClr val="993366"/>
                </a:solidFill>
              </a:rPr>
              <a:t>Ядвіга</a:t>
            </a:r>
            <a:r>
              <a:rPr lang="ru-RU" b="1" i="1" u="sng" dirty="0">
                <a:solidFill>
                  <a:srgbClr val="993366"/>
                </a:solidFill>
              </a:rPr>
              <a:t> </a:t>
            </a:r>
            <a:r>
              <a:rPr lang="ru-RU" b="1" i="1" u="sng" dirty="0" err="1">
                <a:solidFill>
                  <a:srgbClr val="993366"/>
                </a:solidFill>
              </a:rPr>
              <a:t>Гусиковська</a:t>
            </a:r>
            <a:endParaRPr lang="ru-RU" b="1" i="1" u="sng" dirty="0">
              <a:solidFill>
                <a:srgbClr val="9933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1556792"/>
            <a:ext cx="5520118" cy="52814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993366"/>
                </a:solidFill>
              </a:rPr>
              <a:t>Другою </a:t>
            </a:r>
            <a:r>
              <a:rPr lang="ru-RU" b="1" i="1" dirty="0" err="1">
                <a:solidFill>
                  <a:srgbClr val="993366"/>
                </a:solidFill>
              </a:rPr>
              <a:t>юнацькою</a:t>
            </a:r>
            <a:r>
              <a:rPr lang="ru-RU" b="1" i="1" dirty="0">
                <a:solidFill>
                  <a:srgbClr val="993366"/>
                </a:solidFill>
              </a:rPr>
              <a:t> </a:t>
            </a:r>
            <a:r>
              <a:rPr lang="ru-RU" b="1" i="1" dirty="0" err="1">
                <a:solidFill>
                  <a:srgbClr val="993366"/>
                </a:solidFill>
              </a:rPr>
              <a:t>захопленістю</a:t>
            </a:r>
            <a:r>
              <a:rPr lang="ru-RU" b="1" i="1" dirty="0">
                <a:solidFill>
                  <a:srgbClr val="993366"/>
                </a:solidFill>
              </a:rPr>
              <a:t> </a:t>
            </a:r>
            <a:r>
              <a:rPr lang="ru-RU" b="1" i="1" dirty="0" smtClean="0">
                <a:solidFill>
                  <a:srgbClr val="993366"/>
                </a:solidFill>
              </a:rPr>
              <a:t>Тараса </a:t>
            </a:r>
            <a:r>
              <a:rPr lang="ru-RU" b="1" i="1" dirty="0" err="1">
                <a:solidFill>
                  <a:srgbClr val="993366"/>
                </a:solidFill>
              </a:rPr>
              <a:t>Шевченка</a:t>
            </a:r>
            <a:r>
              <a:rPr lang="ru-RU" b="1" i="1" dirty="0">
                <a:solidFill>
                  <a:srgbClr val="993366"/>
                </a:solidFill>
              </a:rPr>
              <a:t> стала </a:t>
            </a:r>
            <a:r>
              <a:rPr lang="ru-RU" b="1" i="1" dirty="0" err="1">
                <a:solidFill>
                  <a:srgbClr val="993366"/>
                </a:solidFill>
              </a:rPr>
              <a:t>вільна</a:t>
            </a:r>
            <a:r>
              <a:rPr lang="ru-RU" b="1" i="1" dirty="0">
                <a:solidFill>
                  <a:srgbClr val="993366"/>
                </a:solidFill>
              </a:rPr>
              <a:t> </a:t>
            </a:r>
            <a:r>
              <a:rPr lang="ru-RU" b="1" i="1" dirty="0" err="1">
                <a:solidFill>
                  <a:srgbClr val="993366"/>
                </a:solidFill>
              </a:rPr>
              <a:t>польська</a:t>
            </a:r>
            <a:r>
              <a:rPr lang="ru-RU" b="1" i="1" dirty="0">
                <a:solidFill>
                  <a:srgbClr val="993366"/>
                </a:solidFill>
              </a:rPr>
              <a:t> </a:t>
            </a:r>
            <a:r>
              <a:rPr lang="ru-RU" b="1" i="1" dirty="0" err="1">
                <a:solidFill>
                  <a:srgbClr val="993366"/>
                </a:solidFill>
              </a:rPr>
              <a:t>дівчина</a:t>
            </a:r>
            <a:r>
              <a:rPr lang="ru-RU" b="1" i="1" dirty="0">
                <a:solidFill>
                  <a:srgbClr val="993366"/>
                </a:solidFill>
              </a:rPr>
              <a:t>, яка </a:t>
            </a:r>
            <a:r>
              <a:rPr lang="ru-RU" b="1" i="1" dirty="0" err="1">
                <a:solidFill>
                  <a:srgbClr val="993366"/>
                </a:solidFill>
              </a:rPr>
              <a:t>працювала</a:t>
            </a:r>
            <a:r>
              <a:rPr lang="ru-RU" b="1" i="1" dirty="0">
                <a:solidFill>
                  <a:srgbClr val="993366"/>
                </a:solidFill>
              </a:rPr>
              <a:t> </a:t>
            </a:r>
            <a:r>
              <a:rPr lang="ru-RU" b="1" i="1" dirty="0" err="1">
                <a:solidFill>
                  <a:srgbClr val="993366"/>
                </a:solidFill>
              </a:rPr>
              <a:t>швачкою</a:t>
            </a:r>
            <a:r>
              <a:rPr lang="ru-RU" b="1" i="1" dirty="0">
                <a:solidFill>
                  <a:srgbClr val="993366"/>
                </a:solidFill>
              </a:rPr>
              <a:t>,- </a:t>
            </a:r>
            <a:r>
              <a:rPr lang="ru-RU" b="1" i="1" dirty="0" err="1" smtClean="0">
                <a:solidFill>
                  <a:srgbClr val="993366"/>
                </a:solidFill>
              </a:rPr>
              <a:t>Ядвіга</a:t>
            </a:r>
            <a:r>
              <a:rPr lang="ru-RU" b="1" i="1" dirty="0" smtClean="0">
                <a:solidFill>
                  <a:srgbClr val="993366"/>
                </a:solidFill>
              </a:rPr>
              <a:t> </a:t>
            </a:r>
            <a:r>
              <a:rPr lang="ru-RU" b="1" i="1" dirty="0" err="1">
                <a:solidFill>
                  <a:srgbClr val="993366"/>
                </a:solidFill>
              </a:rPr>
              <a:t>Гусиковська</a:t>
            </a:r>
            <a:r>
              <a:rPr lang="ru-RU" b="1" i="1" dirty="0">
                <a:solidFill>
                  <a:srgbClr val="993366"/>
                </a:solidFill>
              </a:rPr>
              <a:t>. Вона </a:t>
            </a:r>
            <a:r>
              <a:rPr lang="ru-RU" b="1" i="1" dirty="0" err="1">
                <a:solidFill>
                  <a:srgbClr val="993366"/>
                </a:solidFill>
              </a:rPr>
              <a:t>була</a:t>
            </a:r>
            <a:r>
              <a:rPr lang="ru-RU" b="1" i="1" dirty="0">
                <a:solidFill>
                  <a:srgbClr val="993366"/>
                </a:solidFill>
              </a:rPr>
              <a:t> схожа на </a:t>
            </a:r>
            <a:r>
              <a:rPr lang="ru-RU" b="1" i="1" dirty="0" err="1">
                <a:solidFill>
                  <a:srgbClr val="993366"/>
                </a:solidFill>
              </a:rPr>
              <a:t>його</a:t>
            </a:r>
            <a:r>
              <a:rPr lang="ru-RU" b="1" i="1" dirty="0">
                <a:solidFill>
                  <a:srgbClr val="993366"/>
                </a:solidFill>
              </a:rPr>
              <a:t> перше </a:t>
            </a:r>
            <a:r>
              <a:rPr lang="ru-RU" b="1" i="1" dirty="0" err="1">
                <a:solidFill>
                  <a:srgbClr val="993366"/>
                </a:solidFill>
              </a:rPr>
              <a:t>кохання</a:t>
            </a:r>
            <a:r>
              <a:rPr lang="ru-RU" b="1" i="1" dirty="0">
                <a:solidFill>
                  <a:srgbClr val="993366"/>
                </a:solidFill>
              </a:rPr>
              <a:t> – Оксану, </a:t>
            </a:r>
            <a:r>
              <a:rPr lang="ru-RU" b="1" i="1" dirty="0" err="1">
                <a:solidFill>
                  <a:srgbClr val="993366"/>
                </a:solidFill>
              </a:rPr>
              <a:t>така</a:t>
            </a:r>
            <a:r>
              <a:rPr lang="ru-RU" b="1" i="1" dirty="0">
                <a:solidFill>
                  <a:srgbClr val="993366"/>
                </a:solidFill>
              </a:rPr>
              <a:t> ж </a:t>
            </a:r>
            <a:r>
              <a:rPr lang="ru-RU" b="1" i="1" dirty="0" err="1">
                <a:solidFill>
                  <a:srgbClr val="993366"/>
                </a:solidFill>
              </a:rPr>
              <a:t>чорноброва</a:t>
            </a:r>
            <a:r>
              <a:rPr lang="ru-RU" b="1" i="1" dirty="0">
                <a:solidFill>
                  <a:srgbClr val="993366"/>
                </a:solidFill>
              </a:rPr>
              <a:t> і мила. Вона не </a:t>
            </a:r>
            <a:r>
              <a:rPr lang="ru-RU" b="1" i="1" dirty="0" err="1">
                <a:solidFill>
                  <a:srgbClr val="993366"/>
                </a:solidFill>
              </a:rPr>
              <a:t>лише</a:t>
            </a:r>
            <a:r>
              <a:rPr lang="ru-RU" b="1" i="1" dirty="0">
                <a:solidFill>
                  <a:srgbClr val="993366"/>
                </a:solidFill>
              </a:rPr>
              <a:t> </a:t>
            </a:r>
            <a:r>
              <a:rPr lang="ru-RU" b="1" i="1" dirty="0" err="1">
                <a:solidFill>
                  <a:srgbClr val="993366"/>
                </a:solidFill>
              </a:rPr>
              <a:t>навчила</a:t>
            </a:r>
            <a:r>
              <a:rPr lang="ru-RU" b="1" i="1" dirty="0">
                <a:solidFill>
                  <a:srgbClr val="993366"/>
                </a:solidFill>
              </a:rPr>
              <a:t> Тараса </a:t>
            </a:r>
            <a:r>
              <a:rPr lang="ru-RU" b="1" i="1" dirty="0" err="1">
                <a:solidFill>
                  <a:srgbClr val="993366"/>
                </a:solidFill>
              </a:rPr>
              <a:t>польської</a:t>
            </a:r>
            <a:r>
              <a:rPr lang="ru-RU" b="1" i="1" dirty="0">
                <a:solidFill>
                  <a:srgbClr val="993366"/>
                </a:solidFill>
              </a:rPr>
              <a:t> </a:t>
            </a:r>
            <a:r>
              <a:rPr lang="ru-RU" b="1" i="1" dirty="0" err="1">
                <a:solidFill>
                  <a:srgbClr val="993366"/>
                </a:solidFill>
              </a:rPr>
              <a:t>мови</a:t>
            </a:r>
            <a:r>
              <a:rPr lang="ru-RU" b="1" i="1" dirty="0">
                <a:solidFill>
                  <a:srgbClr val="993366"/>
                </a:solidFill>
              </a:rPr>
              <a:t>, а й дала </a:t>
            </a:r>
            <a:r>
              <a:rPr lang="ru-RU" b="1" i="1" dirty="0" err="1">
                <a:solidFill>
                  <a:srgbClr val="993366"/>
                </a:solidFill>
              </a:rPr>
              <a:t>відчути</a:t>
            </a:r>
            <a:r>
              <a:rPr lang="ru-RU" b="1" i="1" dirty="0">
                <a:solidFill>
                  <a:srgbClr val="993366"/>
                </a:solidFill>
              </a:rPr>
              <a:t> </a:t>
            </a:r>
            <a:r>
              <a:rPr lang="ru-RU" b="1" i="1" dirty="0" err="1">
                <a:solidFill>
                  <a:srgbClr val="993366"/>
                </a:solidFill>
              </a:rPr>
              <a:t>різницю</a:t>
            </a:r>
            <a:r>
              <a:rPr lang="ru-RU" b="1" i="1" dirty="0">
                <a:solidFill>
                  <a:srgbClr val="993366"/>
                </a:solidFill>
              </a:rPr>
              <a:t> </a:t>
            </a:r>
            <a:r>
              <a:rPr lang="ru-RU" b="1" i="1" dirty="0" err="1">
                <a:solidFill>
                  <a:srgbClr val="993366"/>
                </a:solidFill>
              </a:rPr>
              <a:t>між</a:t>
            </a:r>
            <a:r>
              <a:rPr lang="ru-RU" b="1" i="1" dirty="0">
                <a:solidFill>
                  <a:srgbClr val="993366"/>
                </a:solidFill>
              </a:rPr>
              <a:t> </a:t>
            </a:r>
            <a:r>
              <a:rPr lang="ru-RU" b="1" i="1" dirty="0" err="1">
                <a:solidFill>
                  <a:srgbClr val="993366"/>
                </a:solidFill>
              </a:rPr>
              <a:t>вільною</a:t>
            </a:r>
            <a:r>
              <a:rPr lang="ru-RU" b="1" i="1" dirty="0">
                <a:solidFill>
                  <a:srgbClr val="993366"/>
                </a:solidFill>
              </a:rPr>
              <a:t> </a:t>
            </a:r>
            <a:r>
              <a:rPr lang="ru-RU" b="1" i="1" dirty="0" err="1">
                <a:solidFill>
                  <a:srgbClr val="993366"/>
                </a:solidFill>
              </a:rPr>
              <a:t>людиною</a:t>
            </a:r>
            <a:r>
              <a:rPr lang="ru-RU" b="1" i="1" dirty="0">
                <a:solidFill>
                  <a:srgbClr val="993366"/>
                </a:solidFill>
              </a:rPr>
              <a:t> та </a:t>
            </a:r>
            <a:r>
              <a:rPr lang="ru-RU" b="1" i="1" dirty="0" err="1">
                <a:solidFill>
                  <a:srgbClr val="993366"/>
                </a:solidFill>
              </a:rPr>
              <a:t>кріпаком</a:t>
            </a:r>
            <a:r>
              <a:rPr lang="ru-RU" b="1" i="1" dirty="0">
                <a:solidFill>
                  <a:srgbClr val="993366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1803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229600" cy="1399032"/>
          </a:xfrm>
        </p:spPr>
        <p:txBody>
          <a:bodyPr/>
          <a:lstStyle/>
          <a:p>
            <a:r>
              <a:rPr lang="ru-RU" sz="6600" b="1" i="1" u="sng" dirty="0" err="1" smtClean="0">
                <a:solidFill>
                  <a:schemeClr val="accent2">
                    <a:lumMod val="75000"/>
                  </a:schemeClr>
                </a:solidFill>
              </a:rPr>
              <a:t>Амалія</a:t>
            </a:r>
            <a:r>
              <a:rPr lang="ru-RU" sz="6600" b="1" i="1" u="sng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6600" b="1" i="1" u="sng" dirty="0" err="1">
                <a:solidFill>
                  <a:schemeClr val="accent2">
                    <a:lumMod val="75000"/>
                  </a:schemeClr>
                </a:solidFill>
              </a:rPr>
              <a:t>Клоберг</a:t>
            </a:r>
            <a:endParaRPr lang="ru-RU" sz="6600" b="1" i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353" y="1346090"/>
            <a:ext cx="5112568" cy="50120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Наступне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кохання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Шевченка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500" b="1" i="1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ru-RU" sz="2500" b="1" i="1" dirty="0" err="1" smtClean="0">
                <a:solidFill>
                  <a:schemeClr val="accent2">
                    <a:lumMod val="75000"/>
                  </a:schemeClr>
                </a:solidFill>
              </a:rPr>
              <a:t>Амалія</a:t>
            </a:r>
            <a:r>
              <a:rPr lang="ru-RU" sz="25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Клоберг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. Портрет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молодої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п’ятнадцятирічної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дівчини-натурщиці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, з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якою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Тарас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познайомився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ще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будучи студентом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Петербурзької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Академії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мистецтв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, буде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вперше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востаннє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підписаний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прізвищем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Чевченко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, а не Шевченко. Сам образ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дівчини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пізніше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з’явиться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творі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«Художник»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під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ім’ям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500" b="1" i="1" dirty="0" err="1">
                <a:solidFill>
                  <a:schemeClr val="accent2">
                    <a:lumMod val="75000"/>
                  </a:schemeClr>
                </a:solidFill>
              </a:rPr>
              <a:t>Паші</a:t>
            </a:r>
            <a:r>
              <a:rPr lang="ru-RU" sz="2500" b="1" i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ru-RU" sz="25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5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653" y="1412776"/>
            <a:ext cx="3806891" cy="487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60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2549"/>
            <a:ext cx="8229600" cy="1164203"/>
          </a:xfrm>
        </p:spPr>
        <p:txBody>
          <a:bodyPr>
            <a:normAutofit/>
          </a:bodyPr>
          <a:lstStyle/>
          <a:p>
            <a:r>
              <a:rPr lang="ru-RU" sz="6600" b="1" i="1" u="sng" dirty="0">
                <a:solidFill>
                  <a:schemeClr val="accent1">
                    <a:lumMod val="50000"/>
                  </a:schemeClr>
                </a:solidFill>
              </a:rPr>
              <a:t>Варвара </a:t>
            </a:r>
            <a:r>
              <a:rPr lang="ru-RU" sz="6600" b="1" i="1" u="sng" dirty="0" err="1">
                <a:solidFill>
                  <a:schemeClr val="accent1">
                    <a:lumMod val="50000"/>
                  </a:schemeClr>
                </a:solidFill>
              </a:rPr>
              <a:t>Рєпіна</a:t>
            </a:r>
            <a:endParaRPr lang="ru-RU" sz="6600" b="1" i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68227"/>
            <a:ext cx="5330849" cy="52935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Із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 княжною Варварою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Репніною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Шевченко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познайомився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 smtClean="0">
                <a:solidFill>
                  <a:schemeClr val="accent1">
                    <a:lumMod val="50000"/>
                  </a:schemeClr>
                </a:solidFill>
              </a:rPr>
              <a:t>під</a:t>
            </a:r>
            <a:r>
              <a:rPr lang="ru-RU" sz="1900" b="1" i="1" dirty="0" smtClean="0">
                <a:solidFill>
                  <a:schemeClr val="accent1">
                    <a:lumMod val="50000"/>
                  </a:schemeClr>
                </a:solidFill>
              </a:rPr>
              <a:t> час</a:t>
            </a:r>
            <a:r>
              <a:rPr lang="ru-RU" sz="19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 smtClean="0">
                <a:solidFill>
                  <a:schemeClr val="accent1">
                    <a:lumMod val="50000"/>
                  </a:schemeClr>
                </a:solidFill>
              </a:rPr>
              <a:t>першого</a:t>
            </a:r>
            <a:r>
              <a:rPr lang="ru-RU" sz="19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 smtClean="0">
                <a:solidFill>
                  <a:schemeClr val="accent1">
                    <a:lumMod val="50000"/>
                  </a:schemeClr>
                </a:solidFill>
              </a:rPr>
              <a:t>приїзду</a:t>
            </a:r>
            <a:r>
              <a:rPr lang="ru-RU" sz="19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1900" b="1" i="1" dirty="0" err="1" smtClean="0">
                <a:solidFill>
                  <a:schemeClr val="accent1">
                    <a:lumMod val="50000"/>
                  </a:schemeClr>
                </a:solidFill>
              </a:rPr>
              <a:t>Україну</a:t>
            </a:r>
            <a:r>
              <a:rPr lang="ru-RU" sz="19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після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навчання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ru-RU" sz="1900" b="1" i="1" dirty="0" err="1" smtClean="0">
                <a:solidFill>
                  <a:schemeClr val="accent1">
                    <a:lumMod val="50000"/>
                  </a:schemeClr>
                </a:solidFill>
              </a:rPr>
              <a:t>Академії</a:t>
            </a:r>
            <a:r>
              <a:rPr lang="ru-RU" sz="1900" b="1" i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Подорожуючи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Київщиною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у</a:t>
            </a:r>
            <a:r>
              <a:rPr lang="ru-RU" sz="1900" b="1" i="1" dirty="0" err="1" smtClean="0">
                <a:solidFill>
                  <a:schemeClr val="accent1">
                    <a:lumMod val="50000"/>
                  </a:schemeClr>
                </a:solidFill>
              </a:rPr>
              <a:t>літку</a:t>
            </a:r>
            <a:r>
              <a:rPr lang="ru-RU" sz="19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1843 року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він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завітав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до </a:t>
            </a:r>
            <a:r>
              <a:rPr lang="ru-RU" sz="1900" b="1" i="1" dirty="0" smtClean="0">
                <a:solidFill>
                  <a:schemeClr val="accent1">
                    <a:lumMod val="50000"/>
                  </a:schemeClr>
                </a:solidFill>
              </a:rPr>
              <a:t>Яготина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аби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зробити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 smtClean="0">
                <a:solidFill>
                  <a:schemeClr val="accent1">
                    <a:lumMod val="50000"/>
                  </a:schemeClr>
                </a:solidFill>
              </a:rPr>
              <a:t>замальовки</a:t>
            </a:r>
            <a:r>
              <a:rPr lang="ru-RU" sz="1900" b="1" i="1" dirty="0" smtClean="0">
                <a:solidFill>
                  <a:schemeClr val="accent1">
                    <a:lumMod val="50000"/>
                  </a:schemeClr>
                </a:solidFill>
              </a:rPr>
              <a:t>. Поет </a:t>
            </a:r>
            <a:r>
              <a:rPr lang="ru-RU" sz="1900" b="1" i="1" dirty="0" err="1" smtClean="0">
                <a:solidFill>
                  <a:schemeClr val="accent1">
                    <a:lumMod val="50000"/>
                  </a:schemeClr>
                </a:solidFill>
              </a:rPr>
              <a:t>зупинився</a:t>
            </a:r>
            <a:r>
              <a:rPr lang="ru-RU" sz="1900" b="1" i="1" dirty="0" smtClean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ru-RU" sz="1900" b="1" i="1" dirty="0" err="1" smtClean="0">
                <a:solidFill>
                  <a:schemeClr val="accent1">
                    <a:lumMod val="50000"/>
                  </a:schemeClr>
                </a:solidFill>
              </a:rPr>
              <a:t>маєтку</a:t>
            </a:r>
            <a:r>
              <a:rPr lang="ru-RU" sz="19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 smtClean="0">
                <a:solidFill>
                  <a:schemeClr val="accent1">
                    <a:lumMod val="50000"/>
                  </a:schemeClr>
                </a:solidFill>
              </a:rPr>
              <a:t>Миколи</a:t>
            </a:r>
            <a:r>
              <a:rPr lang="ru-RU" sz="19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Григоровича </a:t>
            </a:r>
            <a:r>
              <a:rPr lang="ru-RU" sz="1900" b="1" i="1" dirty="0" err="1" smtClean="0">
                <a:solidFill>
                  <a:schemeClr val="accent1">
                    <a:lumMod val="50000"/>
                  </a:schemeClr>
                </a:solidFill>
              </a:rPr>
              <a:t>Репніна-Волконського</a:t>
            </a:r>
            <a:r>
              <a:rPr lang="ru-RU" sz="1900" b="1" i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1900" b="1" i="1" dirty="0" err="1" smtClean="0">
                <a:solidFill>
                  <a:schemeClr val="accent1">
                    <a:lumMod val="50000"/>
                  </a:schemeClr>
                </a:solidFill>
              </a:rPr>
              <a:t>Донька</a:t>
            </a:r>
            <a:r>
              <a:rPr lang="ru-RU" sz="19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князя, 35-річна Варвара, 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була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захоплена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талантом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Шевченка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і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закохалася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нього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на все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життя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1900" b="1" i="1" dirty="0" smtClean="0">
                <a:solidFill>
                  <a:schemeClr val="accent1">
                    <a:lumMod val="50000"/>
                  </a:schemeClr>
                </a:solidFill>
              </a:rPr>
              <a:t>У 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листах до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свого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духовного наставника, француза Шарля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Ейнара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,  вона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відверто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зізнавалася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у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своїх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стражданнях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: «Я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підступним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чином,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довгими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годинами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піддаюся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владі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своєї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уяви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котра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малює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мені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палкі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картини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dirty="0" err="1">
                <a:solidFill>
                  <a:schemeClr val="accent1">
                    <a:lumMod val="50000"/>
                  </a:schemeClr>
                </a:solidFill>
              </a:rPr>
              <a:t>пристрасті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</a:rPr>
              <a:t>…». </a:t>
            </a:r>
            <a:endParaRPr lang="ru-RU" sz="19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932" y="1359446"/>
            <a:ext cx="3558071" cy="475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5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771" y="4005064"/>
            <a:ext cx="8352928" cy="2852936"/>
          </a:xfrm>
        </p:spPr>
        <p:txBody>
          <a:bodyPr>
            <a:normAutofit/>
          </a:bodyPr>
          <a:lstStyle/>
          <a:p>
            <a:pPr marL="64008" indent="0" algn="ctr">
              <a:buNone/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Вони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підтримували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зв'язок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усе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життя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: і коли Шевченко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був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в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засланні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, і коли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він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повертався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на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Батьківщину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, а Варвара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Миколаївна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вирішила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що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їй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судилося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бути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янголом-охоронцем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</a:rPr>
              <a:t>поета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, і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що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вона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приречена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на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страждання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Пізніше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Шевченко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присвятить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їй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поему «Тризна», а вона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напише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про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поета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повість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64008" indent="0"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4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02856" y="5373216"/>
            <a:ext cx="4752528" cy="1183008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</a:rPr>
              <a:t>Ганна Закревська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3215" y="260648"/>
            <a:ext cx="5570785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початку 1840-х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років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, Шевченко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гостював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у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Березовій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Рудці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нині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Полтавська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область),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і на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одному з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балів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у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селі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Мойсівці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</a:rPr>
              <a:t>познайомився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з дружиною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поміщика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Платона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Закревського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, Анной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Закревськой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Між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29-річним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поетом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21-річною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</a:rPr>
              <a:t>красунею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</a:rPr>
              <a:t>спалахнуло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кохання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. Але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невдовзі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Тарас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змушений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був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залишити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гостинну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садибу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через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</a:rPr>
              <a:t>справи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зв’язок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увірвався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. На жаль,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зустрітися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більше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їм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не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довелося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пані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Закревська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померла у 35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років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саме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тоді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,  коли  Шевченко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звільнився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від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десятилітньої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солдатчини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35318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2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4448672" cy="5326673"/>
          </a:xfrm>
        </p:spPr>
        <p:txBody>
          <a:bodyPr>
            <a:normAutofit fontScale="47500" lnSpcReduction="20000"/>
          </a:bodyPr>
          <a:lstStyle/>
          <a:p>
            <a:pPr marL="64008" indent="0" algn="ctr">
              <a:buNone/>
            </a:pP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Ганні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Закревській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поет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присвятив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не один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вірш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зокрема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endParaRPr lang="ru-RU" sz="51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64008" indent="0" algn="ctr">
              <a:buNone/>
            </a:pPr>
            <a:r>
              <a:rPr lang="ru-RU" sz="5100" b="1" i="1" dirty="0" err="1" smtClean="0">
                <a:solidFill>
                  <a:schemeClr val="accent3">
                    <a:lumMod val="50000"/>
                  </a:schemeClr>
                </a:solidFill>
              </a:rPr>
              <a:t>Якби</a:t>
            </a:r>
            <a:r>
              <a:rPr lang="ru-RU" sz="51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зустрілися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ми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знову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Чи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ти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злякалася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б,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чи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ні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?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Якеє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тихеє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ти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слово </a:t>
            </a:r>
            <a:endParaRPr lang="ru-RU" sz="51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64008" indent="0" algn="ctr">
              <a:buNone/>
            </a:pPr>
            <a:r>
              <a:rPr lang="ru-RU" sz="5100" b="1" i="1" dirty="0" err="1" smtClean="0">
                <a:solidFill>
                  <a:schemeClr val="accent3">
                    <a:lumMod val="50000"/>
                  </a:schemeClr>
                </a:solidFill>
              </a:rPr>
              <a:t>тоді</a:t>
            </a:r>
            <a:r>
              <a:rPr lang="ru-RU" sz="51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б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промовила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мені</a:t>
            </a:r>
            <a:r>
              <a:rPr lang="ru-RU" sz="5100" b="1" i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  <a:p>
            <a:pPr marL="64008" indent="0" algn="ctr">
              <a:buNone/>
            </a:pPr>
            <a:endParaRPr lang="ru-RU" sz="51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64008" indent="0" algn="ctr">
              <a:buNone/>
            </a:pPr>
            <a:r>
              <a:rPr lang="ru-RU" sz="5100" b="1" i="1" dirty="0" err="1" smtClean="0">
                <a:solidFill>
                  <a:schemeClr val="accent3">
                    <a:lumMod val="50000"/>
                  </a:schemeClr>
                </a:solidFill>
              </a:rPr>
              <a:t>Саме</a:t>
            </a:r>
            <a:r>
              <a:rPr lang="ru-RU" sz="51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після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знайомства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з Анною в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поета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з’являється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бажання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5100" b="1" i="1" dirty="0" smtClean="0">
                <a:solidFill>
                  <a:schemeClr val="accent3">
                    <a:lumMod val="50000"/>
                  </a:schemeClr>
                </a:solidFill>
              </a:rPr>
              <a:t>яке 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буде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супроводжувати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його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все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життя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,-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одружитися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мати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свій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100" b="1" i="1" dirty="0" err="1">
                <a:solidFill>
                  <a:schemeClr val="accent3">
                    <a:lumMod val="50000"/>
                  </a:schemeClr>
                </a:solidFill>
              </a:rPr>
              <a:t>дім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sz="5100" b="1" i="1" dirty="0" err="1" smtClean="0">
                <a:solidFill>
                  <a:schemeClr val="accent3">
                    <a:lumMod val="50000"/>
                  </a:schemeClr>
                </a:solidFill>
              </a:rPr>
              <a:t>дітей</a:t>
            </a:r>
            <a:r>
              <a:rPr lang="ru-RU" sz="5100" b="1" i="1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3"/>
          <a:stretch/>
        </p:blipFill>
        <p:spPr bwMode="auto">
          <a:xfrm>
            <a:off x="4644008" y="548680"/>
            <a:ext cx="4248472" cy="600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31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124</TotalTime>
  <Words>984</Words>
  <Application>Microsoft Office PowerPoint</Application>
  <PresentationFormat>Экран (4:3)</PresentationFormat>
  <Paragraphs>45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Исполнительная</vt:lpstr>
      <vt:lpstr>12 жінок із життя Шевченка</vt:lpstr>
      <vt:lpstr>Перше кохання Тараса</vt:lpstr>
      <vt:lpstr>Презентация PowerPoint</vt:lpstr>
      <vt:lpstr>Ядвіга Гусиковська</vt:lpstr>
      <vt:lpstr>Амалія Клоберг</vt:lpstr>
      <vt:lpstr>Варвара Рєпіна</vt:lpstr>
      <vt:lpstr>Презентация PowerPoint</vt:lpstr>
      <vt:lpstr>Ганна Закревська</vt:lpstr>
      <vt:lpstr>Презентация PowerPoint</vt:lpstr>
      <vt:lpstr>Феодосія Кошиць</vt:lpstr>
      <vt:lpstr>Агата Ускова</vt:lpstr>
      <vt:lpstr>Катерина Піунова</vt:lpstr>
      <vt:lpstr>Марія Максимович</vt:lpstr>
      <vt:lpstr>Харитина Довгополенко</vt:lpstr>
      <vt:lpstr>Надія Тарновська</vt:lpstr>
      <vt:lpstr>Останнє кохання Шевченка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</dc:creator>
  <cp:lastModifiedBy>Игорь</cp:lastModifiedBy>
  <cp:revision>15</cp:revision>
  <dcterms:created xsi:type="dcterms:W3CDTF">2019-03-09T09:55:33Z</dcterms:created>
  <dcterms:modified xsi:type="dcterms:W3CDTF">2019-11-01T13:53:18Z</dcterms:modified>
</cp:coreProperties>
</file>